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309" r:id="rId2"/>
    <p:sldId id="397" r:id="rId3"/>
    <p:sldId id="402" r:id="rId4"/>
    <p:sldId id="403" r:id="rId5"/>
    <p:sldId id="404" r:id="rId6"/>
    <p:sldId id="401" r:id="rId7"/>
    <p:sldId id="398" r:id="rId8"/>
    <p:sldId id="399" r:id="rId9"/>
    <p:sldId id="400" r:id="rId10"/>
    <p:sldId id="405" r:id="rId11"/>
    <p:sldId id="407" r:id="rId12"/>
    <p:sldId id="406" r:id="rId13"/>
    <p:sldId id="408" r:id="rId14"/>
    <p:sldId id="409" r:id="rId15"/>
    <p:sldId id="412" r:id="rId16"/>
    <p:sldId id="413" r:id="rId17"/>
    <p:sldId id="414" r:id="rId18"/>
    <p:sldId id="415" r:id="rId19"/>
    <p:sldId id="445" r:id="rId20"/>
    <p:sldId id="446" r:id="rId21"/>
    <p:sldId id="448" r:id="rId22"/>
    <p:sldId id="447" r:id="rId23"/>
    <p:sldId id="416" r:id="rId24"/>
    <p:sldId id="417" r:id="rId25"/>
    <p:sldId id="421" r:id="rId26"/>
    <p:sldId id="420" r:id="rId27"/>
    <p:sldId id="422" r:id="rId28"/>
    <p:sldId id="419" r:id="rId29"/>
    <p:sldId id="461" r:id="rId30"/>
    <p:sldId id="462" r:id="rId31"/>
    <p:sldId id="423" r:id="rId32"/>
    <p:sldId id="424" r:id="rId33"/>
    <p:sldId id="425" r:id="rId34"/>
    <p:sldId id="426" r:id="rId35"/>
    <p:sldId id="427" r:id="rId36"/>
    <p:sldId id="429" r:id="rId37"/>
    <p:sldId id="430" r:id="rId38"/>
    <p:sldId id="431" r:id="rId39"/>
    <p:sldId id="433" r:id="rId40"/>
    <p:sldId id="434" r:id="rId41"/>
    <p:sldId id="435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449" r:id="rId51"/>
    <p:sldId id="450" r:id="rId52"/>
    <p:sldId id="451" r:id="rId53"/>
    <p:sldId id="452" r:id="rId54"/>
    <p:sldId id="453" r:id="rId55"/>
    <p:sldId id="454" r:id="rId56"/>
    <p:sldId id="455" r:id="rId57"/>
    <p:sldId id="456" r:id="rId58"/>
    <p:sldId id="457" r:id="rId59"/>
    <p:sldId id="458" r:id="rId60"/>
    <p:sldId id="459" r:id="rId61"/>
    <p:sldId id="460" r:id="rId62"/>
    <p:sldId id="396" r:id="rId63"/>
  </p:sldIdLst>
  <p:sldSz cx="12192000" cy="68580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Roboto Condensed" panose="02000000000000000000" pitchFamily="2" charset="0"/>
      <p:regular r:id="rId70"/>
      <p:bold r:id="rId71"/>
      <p:italic r:id="rId72"/>
      <p:boldItalic r:id="rId73"/>
    </p:embeddedFont>
    <p:embeddedFont>
      <p:font typeface="Roboto Condensed Light" panose="02000000000000000000" pitchFamily="2" charset="0"/>
      <p:regular r:id="rId74"/>
      <p:italic r:id="rId75"/>
    </p:embeddedFont>
    <p:embeddedFont>
      <p:font typeface="Wingdings 3" panose="05040102010807070707" pitchFamily="18" charset="2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lTZAwqAjrJjzRVWeLCDoQg==" hashData="GCe/RTDdQWVl0NQbt1jOtHmUZJrpL+uz2sc3bm/U10Hrmu9c2KNGz4Q44NvDq1BX87kRDEPSaQ1dQbyQ6tYFXQ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233"/>
    <a:srgbClr val="384952"/>
    <a:srgbClr val="607D8B"/>
    <a:srgbClr val="3333FF"/>
    <a:srgbClr val="0000FF"/>
    <a:srgbClr val="3399FF"/>
    <a:srgbClr val="000099"/>
    <a:srgbClr val="673BB7"/>
    <a:srgbClr val="301B92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1" autoAdjust="0"/>
    <p:restoredTop sz="95343" autoAdjust="0"/>
  </p:normalViewPr>
  <p:slideViewPr>
    <p:cSldViewPr snapToGrid="0">
      <p:cViewPr varScale="1">
        <p:scale>
          <a:sx n="64" d="100"/>
          <a:sy n="64" d="100"/>
        </p:scale>
        <p:origin x="88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3F851-5E2D-48C3-9845-DF25FD850C54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6055-D1BA-47A4-A5B5-AAD2A541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84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Mehul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Bhundiya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0292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#2105CS303 (MDAF)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UI Design, State Management, Navigation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Mehul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Bhundiya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0292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2105CS303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(MDAF)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Introduction to dart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Mehul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Bhundiya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0292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 2105CS303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(MDAF)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Introduction to dart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3" y="6272216"/>
            <a:ext cx="1652159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Mehul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Bhundiya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0292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#2105CS303 (MDAF)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UI Design, State Management, Navigation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Mehul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Bhundiya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0292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#2105CS303 (MDAF)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UI Design, State Management, Navigation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Mehul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Bhundiya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0292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#2105CS303 (MDAF)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UI Design, State Management, Navigation</a:t>
            </a: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5"/>
            <a:ext cx="7035300" cy="3241088"/>
          </a:xfrm>
        </p:spPr>
        <p:txBody>
          <a:bodyPr/>
          <a:lstStyle/>
          <a:p>
            <a:r>
              <a:rPr lang="en-US" dirty="0"/>
              <a:t>Unit : 2</a:t>
            </a:r>
            <a:br>
              <a:rPr lang="en-US" dirty="0"/>
            </a:br>
            <a:r>
              <a:rPr lang="en-US" dirty="0"/>
              <a:t>UI Design, State Management, Navigation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mehul.bhundiya@darshan.ac.in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+91 - 9428231065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7" y="5537768"/>
            <a:ext cx="4079263" cy="309928"/>
          </a:xfrm>
        </p:spPr>
        <p:txBody>
          <a:bodyPr/>
          <a:lstStyle/>
          <a:p>
            <a:r>
              <a:rPr lang="en-US" dirty="0"/>
              <a:t>Computer Science &amp;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Mehul Bhundiya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Mobile Application Development using Flutter</a:t>
            </a:r>
          </a:p>
          <a:p>
            <a:r>
              <a:rPr lang="en-IN" dirty="0"/>
              <a:t>(MADF) (</a:t>
            </a:r>
            <a:r>
              <a:rPr lang="en-US" dirty="0"/>
              <a:t>2105CS303</a:t>
            </a:r>
            <a:r>
              <a:rPr lang="en-IN" dirty="0"/>
              <a:t>)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r="26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Scaffold widget is a layout widget.</a:t>
            </a:r>
          </a:p>
          <a:p>
            <a:r>
              <a:rPr lang="en-US" dirty="0"/>
              <a:t>It provides a basic structure for the UI of a Flutter application.</a:t>
            </a:r>
          </a:p>
          <a:p>
            <a:r>
              <a:rPr lang="en-US" dirty="0"/>
              <a:t>It includes an </a:t>
            </a:r>
            <a:r>
              <a:rPr lang="en-US" dirty="0" err="1"/>
              <a:t>AppBar</a:t>
            </a:r>
            <a:r>
              <a:rPr lang="en-US" dirty="0"/>
              <a:t> at the top of the screen, a Body in the center of the screen, and a </a:t>
            </a:r>
            <a:r>
              <a:rPr lang="en-US" dirty="0" err="1"/>
              <a:t>FloatingActionButton</a:t>
            </a:r>
            <a:r>
              <a:rPr lang="en-US" dirty="0"/>
              <a:t> at the bottom of the screen.</a:t>
            </a:r>
          </a:p>
          <a:p>
            <a:r>
              <a:rPr lang="en-US" dirty="0"/>
              <a:t>It is a flexible widget that can be customized to meet the specific needs of the application.</a:t>
            </a:r>
          </a:p>
          <a:p>
            <a:r>
              <a:rPr lang="en-US" dirty="0"/>
              <a:t>For example, the </a:t>
            </a:r>
            <a:r>
              <a:rPr lang="en-US" dirty="0" err="1"/>
              <a:t>AppBar</a:t>
            </a:r>
            <a:r>
              <a:rPr lang="en-US" dirty="0"/>
              <a:t> can be configured to include a title, a search bar, or a set of actions.</a:t>
            </a:r>
          </a:p>
          <a:p>
            <a:r>
              <a:rPr lang="en-US" dirty="0"/>
              <a:t>The Body used to include any widget, such as text, images, lists, or forms.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3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84952"/>
                </a:solidFill>
              </a:rPr>
              <a:t>Properties of Scaffold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246756"/>
              </p:ext>
            </p:extLst>
          </p:nvPr>
        </p:nvGraphicFramePr>
        <p:xfrm>
          <a:off x="131763" y="863600"/>
          <a:ext cx="11928476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7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app-Bar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displays a horizontal bar which mainly placed at the top of the Scaffold.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will display the main or primary content in the Scaffold.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floatingActionButton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FloatingActionButton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an icon button that floats over the content of the screen at a fixed place.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slider menu or a panel which is displayed at the side of the Scaffold.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bottomNavigationBar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bottomNavigationBar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like a menu bar at the bottom of the Scaffold.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to set the color of the whole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Scaffold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bottomSheet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takes in a widget  (final) as the object to display it at the bottom of the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endDrawer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similar to the Drawer, except the fact it opens in the opposite direction.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resize To Avoid Bottom Insets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This property takes in a B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oolean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as the object. If set to true then the floating widgets on the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scaffold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resize themselves to avoid getting in the way of the on-screen keyboard.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2975" y="95033"/>
            <a:ext cx="5998488" cy="3788990"/>
            <a:chOff x="262975" y="95033"/>
            <a:chExt cx="5998488" cy="3788990"/>
          </a:xfrm>
        </p:grpSpPr>
        <p:sp>
          <p:nvSpPr>
            <p:cNvPr id="5" name="Rectangle 4"/>
            <p:cNvSpPr/>
            <p:nvPr/>
          </p:nvSpPr>
          <p:spPr>
            <a:xfrm>
              <a:off x="675097" y="429542"/>
              <a:ext cx="5586366" cy="3454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Widget 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 context) {</a:t>
              </a:r>
            </a:p>
            <a:p>
              <a:r>
                <a:rPr lang="en-US" sz="1600" dirty="0">
                  <a:solidFill>
                    <a:srgbClr val="384952"/>
                  </a:solidFill>
                </a:rPr>
                <a:t>return </a:t>
              </a:r>
              <a:r>
                <a:rPr lang="en-US" sz="1600" dirty="0">
                  <a:solidFill>
                    <a:schemeClr val="tx1"/>
                  </a:solidFill>
                </a:rPr>
                <a:t>Scaffold(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(title: </a:t>
              </a:r>
              <a:r>
                <a:rPr lang="en-US" sz="1600" dirty="0" err="1">
                  <a:solidFill>
                    <a:srgbClr val="607D8B"/>
                  </a:solidFill>
                </a:rPr>
                <a:t>const</a:t>
              </a:r>
              <a:r>
                <a:rPr lang="en-US" sz="1600" dirty="0">
                  <a:solidFill>
                    <a:srgbClr val="607D8B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Text(</a:t>
              </a:r>
              <a:r>
                <a:rPr lang="en-US" sz="1600" dirty="0">
                  <a:solidFill>
                    <a:srgbClr val="3333FF"/>
                  </a:solidFill>
                </a:rPr>
                <a:t>‘</a:t>
              </a:r>
              <a:r>
                <a:rPr lang="en-US" sz="1600" dirty="0" err="1">
                  <a:solidFill>
                    <a:srgbClr val="3333FF"/>
                  </a:solidFill>
                </a:rPr>
                <a:t>Darshan</a:t>
              </a:r>
              <a:r>
                <a:rPr lang="en-US" sz="1600" dirty="0">
                  <a:solidFill>
                    <a:srgbClr val="3333FF"/>
                  </a:solidFill>
                </a:rPr>
                <a:t> University'</a:t>
              </a:r>
              <a:r>
                <a:rPr lang="en-US" sz="1600" dirty="0">
                  <a:solidFill>
                    <a:schemeClr val="tx1"/>
                  </a:solidFill>
                </a:rPr>
                <a:t>)),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body: </a:t>
              </a:r>
              <a:r>
                <a:rPr lang="en-US" sz="1600" dirty="0" err="1">
                  <a:solidFill>
                    <a:srgbClr val="384952"/>
                  </a:solidFill>
                </a:rPr>
                <a:t>const</a:t>
              </a:r>
              <a:r>
                <a:rPr lang="en-US" sz="1600" dirty="0">
                  <a:solidFill>
                    <a:srgbClr val="384952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Center(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child: Text(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</a:t>
              </a:r>
              <a:r>
                <a:rPr lang="en-US" sz="1600" dirty="0">
                  <a:solidFill>
                    <a:srgbClr val="3333FF"/>
                  </a:solidFill>
                </a:rPr>
                <a:t>"Welcome to </a:t>
              </a:r>
              <a:r>
                <a:rPr lang="en-US" sz="1600" dirty="0" err="1">
                  <a:solidFill>
                    <a:srgbClr val="3333FF"/>
                  </a:solidFill>
                </a:rPr>
                <a:t>Darshan</a:t>
              </a:r>
              <a:r>
                <a:rPr lang="en-US" sz="1600" dirty="0">
                  <a:solidFill>
                    <a:srgbClr val="3333FF"/>
                  </a:solidFill>
                </a:rPr>
                <a:t> University!!!"</a:t>
              </a:r>
              <a:r>
                <a:rPr lang="en-US" sz="1600" dirty="0">
                  <a:solidFill>
                    <a:schemeClr val="tx1"/>
                  </a:solidFill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style: 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color: </a:t>
              </a:r>
              <a:r>
                <a:rPr lang="en-US" sz="1600" dirty="0" err="1">
                  <a:solidFill>
                    <a:schemeClr val="tx1"/>
                  </a:solidFill>
                </a:rPr>
                <a:t>Colors.black</a:t>
              </a:r>
              <a:r>
                <a:rPr lang="en-US" sz="1600" dirty="0">
                  <a:solidFill>
                    <a:schemeClr val="tx1"/>
                  </a:solidFill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 40.0,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);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62975" y="429541"/>
              <a:ext cx="412123" cy="345448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 Same Side Corner Rectangle 6"/>
            <p:cNvSpPr/>
            <p:nvPr/>
          </p:nvSpPr>
          <p:spPr>
            <a:xfrm>
              <a:off x="262975" y="95033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762" y="572044"/>
            <a:ext cx="2062843" cy="368364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657806" y="111689"/>
            <a:ext cx="1698170" cy="558871"/>
            <a:chOff x="9657806" y="111689"/>
            <a:chExt cx="1698170" cy="558871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9657806" y="365760"/>
              <a:ext cx="496388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0154194" y="111689"/>
              <a:ext cx="1201782" cy="4770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384952"/>
                  </a:solidFill>
                </a:rPr>
                <a:t>AppBar</a:t>
              </a:r>
              <a:endParaRPr lang="en-US" sz="1400" dirty="0">
                <a:solidFill>
                  <a:srgbClr val="384952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962605" y="1777219"/>
            <a:ext cx="1698170" cy="477011"/>
            <a:chOff x="9962605" y="1777219"/>
            <a:chExt cx="1698170" cy="477011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9962605" y="2031290"/>
              <a:ext cx="496388" cy="6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0458993" y="1777219"/>
              <a:ext cx="1201782" cy="4770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384952"/>
                  </a:solidFill>
                </a:rPr>
                <a:t>Body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01497" y="3542492"/>
            <a:ext cx="2062843" cy="713200"/>
            <a:chOff x="9801497" y="3542492"/>
            <a:chExt cx="2062843" cy="7132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9801497" y="3869031"/>
              <a:ext cx="496388" cy="6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0297885" y="3542492"/>
              <a:ext cx="1566455" cy="713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384952"/>
                  </a:solidFill>
                </a:rPr>
                <a:t>Floating Action Button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39841" y="1024237"/>
            <a:ext cx="1559921" cy="477011"/>
            <a:chOff x="6339841" y="1024237"/>
            <a:chExt cx="1559921" cy="477011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7541623" y="1254034"/>
              <a:ext cx="358139" cy="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6339841" y="1024237"/>
              <a:ext cx="1201782" cy="4770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384952"/>
                  </a:solidFill>
                </a:rPr>
                <a:t>Scaffold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06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Safearea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SafeArea</a:t>
            </a:r>
            <a:r>
              <a:rPr lang="en-US" dirty="0"/>
              <a:t> is an important and useful widget in Flutter which makes UI dynamic and adaptive to a wide variety of devices.</a:t>
            </a:r>
          </a:p>
          <a:p>
            <a:r>
              <a:rPr lang="en-US" dirty="0"/>
              <a:t>In Different designs and in certain scenarios, App might overlay any pre-occupied constraints Like Status bar, notches, navigation bar, etc.</a:t>
            </a:r>
          </a:p>
          <a:p>
            <a:r>
              <a:rPr lang="en-US" dirty="0"/>
              <a:t>So, in order to make our UI adaptive and error-free, we use </a:t>
            </a:r>
            <a:r>
              <a:rPr lang="en-US" dirty="0" err="1">
                <a:solidFill>
                  <a:srgbClr val="C00000"/>
                </a:solidFill>
              </a:rPr>
              <a:t>SafeArea</a:t>
            </a:r>
            <a:r>
              <a:rPr lang="en-US" dirty="0"/>
              <a:t> widget.</a:t>
            </a:r>
          </a:p>
          <a:p>
            <a:r>
              <a:rPr lang="en-US" dirty="0" err="1">
                <a:solidFill>
                  <a:srgbClr val="C00000"/>
                </a:solidFill>
              </a:rPr>
              <a:t>SafeArea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basically a padding widget, which adds any necessary padding to your app, based on the device it is running on.</a:t>
            </a:r>
          </a:p>
          <a:p>
            <a:r>
              <a:rPr lang="en-US" dirty="0"/>
              <a:t>If App’s widgets are overlaying any of the system’s features like notches, status bar, camera or any other such features, then </a:t>
            </a:r>
            <a:r>
              <a:rPr lang="en-US" dirty="0" err="1">
                <a:solidFill>
                  <a:srgbClr val="C00000"/>
                </a:solidFill>
              </a:rPr>
              <a:t>SafeArea</a:t>
            </a:r>
            <a:r>
              <a:rPr lang="en-US" dirty="0"/>
              <a:t> would add padding around the app, as required.</a:t>
            </a:r>
          </a:p>
          <a:p>
            <a:r>
              <a:rPr lang="en-US" dirty="0"/>
              <a:t>Internally </a:t>
            </a:r>
            <a:r>
              <a:rPr lang="en-US" dirty="0" err="1">
                <a:solidFill>
                  <a:srgbClr val="C00000"/>
                </a:solidFill>
              </a:rPr>
              <a:t>SafeArea</a:t>
            </a:r>
            <a:r>
              <a:rPr lang="en-US" i="1" dirty="0"/>
              <a:t> </a:t>
            </a:r>
            <a:r>
              <a:rPr lang="en-US" dirty="0"/>
              <a:t>uses </a:t>
            </a:r>
            <a:r>
              <a:rPr lang="en-US" dirty="0" err="1">
                <a:solidFill>
                  <a:srgbClr val="C00000"/>
                </a:solidFill>
              </a:rPr>
              <a:t>MediaQuery</a:t>
            </a:r>
            <a:r>
              <a:rPr lang="en-US" dirty="0"/>
              <a:t> to check the dimensions of the display screen and includes extra padding if needed.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4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84952"/>
                </a:solidFill>
              </a:rPr>
              <a:t>Properties of </a:t>
            </a:r>
            <a:r>
              <a:rPr lang="en-US" dirty="0" err="1">
                <a:solidFill>
                  <a:srgbClr val="384952"/>
                </a:solidFill>
              </a:rPr>
              <a:t>SafeArea</a:t>
            </a:r>
            <a:endParaRPr lang="en-US" dirty="0">
              <a:solidFill>
                <a:srgbClr val="38495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142916"/>
              </p:ext>
            </p:extLst>
          </p:nvPr>
        </p:nvGraphicFramePr>
        <p:xfrm>
          <a:off x="131763" y="914400"/>
          <a:ext cx="11928476" cy="417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5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of type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It is true by default and setting it to false would disable 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SafeArea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from adding padding to the bottom of the screen.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also of type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setting it to false would avoid padding at top of the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of type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setting it to false would avoid padding at left side of the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of type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setting it to false would avoid padding at right side of the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minimum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of type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EdgeInsets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You can specify the minimum padding to be added using this property.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maintainBottomViewPadding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of type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it specifies whether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SafeArea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should maintain the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viewPadding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instead of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padding.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instance, if you are using an on-screen keyboard with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SafeArea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, the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padding can be maintained below the obstruction rather than being consumed.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0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84952"/>
                </a:solidFill>
              </a:rPr>
              <a:t>Without </a:t>
            </a:r>
            <a:r>
              <a:rPr lang="en-US" dirty="0" err="1">
                <a:solidFill>
                  <a:srgbClr val="384952"/>
                </a:solidFill>
              </a:rPr>
              <a:t>SafeArea</a:t>
            </a:r>
            <a:endParaRPr lang="en-US" dirty="0">
              <a:solidFill>
                <a:srgbClr val="38495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7180" y="1018142"/>
            <a:ext cx="7130602" cy="3310018"/>
            <a:chOff x="167180" y="1018142"/>
            <a:chExt cx="7130602" cy="3310018"/>
          </a:xfrm>
        </p:grpSpPr>
        <p:sp>
          <p:nvSpPr>
            <p:cNvPr id="9" name="Rectangle 8"/>
            <p:cNvSpPr/>
            <p:nvPr/>
          </p:nvSpPr>
          <p:spPr>
            <a:xfrm>
              <a:off x="579302" y="1352651"/>
              <a:ext cx="6718480" cy="29755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Widget 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return </a:t>
              </a:r>
              <a:r>
                <a:rPr lang="en-US" sz="1600" dirty="0" err="1">
                  <a:solidFill>
                    <a:schemeClr val="tx1"/>
                  </a:solidFill>
                </a:rPr>
                <a:t>MaterialApp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home: Scaffold(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body: Text('This is an example explaining use of </a:t>
              </a:r>
              <a:r>
                <a:rPr lang="en-US" sz="1600" dirty="0" err="1">
                  <a:solidFill>
                    <a:schemeClr val="tx1"/>
                  </a:solidFill>
                </a:rPr>
                <a:t>SafeArea</a:t>
              </a:r>
              <a:r>
                <a:rPr lang="en-US" sz="1600" dirty="0">
                  <a:solidFill>
                    <a:schemeClr val="tx1"/>
                  </a:solidFill>
                </a:rPr>
                <a:t>',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style: 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(color: </a:t>
              </a:r>
              <a:r>
                <a:rPr lang="en-US" sz="1600" dirty="0" err="1">
                  <a:solidFill>
                    <a:schemeClr val="tx1"/>
                  </a:solidFill>
                </a:rPr>
                <a:t>Colors.green</a:t>
              </a:r>
              <a:r>
                <a:rPr lang="en-US" sz="1600" dirty="0">
                  <a:solidFill>
                    <a:schemeClr val="tx1"/>
                  </a:solidFill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 20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);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7180" y="1352649"/>
              <a:ext cx="412123" cy="29755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167180" y="101814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23" y="1149126"/>
            <a:ext cx="1902687" cy="338255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9875519" y="1889760"/>
            <a:ext cx="2220686" cy="644435"/>
            <a:chOff x="9971314" y="966651"/>
            <a:chExt cx="2220686" cy="644435"/>
          </a:xfrm>
        </p:grpSpPr>
        <p:cxnSp>
          <p:nvCxnSpPr>
            <p:cNvPr id="14" name="Straight Arrow Connector 13"/>
            <p:cNvCxnSpPr>
              <a:stCxn id="15" idx="2"/>
            </p:cNvCxnSpPr>
            <p:nvPr/>
          </p:nvCxnSpPr>
          <p:spPr>
            <a:xfrm flipH="1">
              <a:off x="9971314" y="1288869"/>
              <a:ext cx="3744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0345781" y="966651"/>
              <a:ext cx="1846219" cy="6444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Without </a:t>
              </a:r>
              <a:r>
                <a:rPr lang="en-US" sz="1600" dirty="0" err="1">
                  <a:solidFill>
                    <a:schemeClr val="tx1"/>
                  </a:solidFill>
                </a:rPr>
                <a:t>SafeArea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84952"/>
                </a:solidFill>
              </a:rPr>
              <a:t>With </a:t>
            </a:r>
            <a:r>
              <a:rPr lang="en-US" dirty="0" err="1">
                <a:solidFill>
                  <a:srgbClr val="384952"/>
                </a:solidFill>
              </a:rPr>
              <a:t>SafeArea</a:t>
            </a:r>
            <a:endParaRPr lang="en-US" dirty="0">
              <a:solidFill>
                <a:srgbClr val="38495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7180" y="1018142"/>
            <a:ext cx="7478946" cy="3797698"/>
            <a:chOff x="167180" y="1018142"/>
            <a:chExt cx="7478946" cy="3797698"/>
          </a:xfrm>
        </p:grpSpPr>
        <p:sp>
          <p:nvSpPr>
            <p:cNvPr id="9" name="Rectangle 8"/>
            <p:cNvSpPr/>
            <p:nvPr/>
          </p:nvSpPr>
          <p:spPr>
            <a:xfrm>
              <a:off x="579302" y="1352651"/>
              <a:ext cx="7066824" cy="34631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Widget 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return </a:t>
              </a:r>
              <a:r>
                <a:rPr lang="en-US" sz="1600" dirty="0" err="1">
                  <a:solidFill>
                    <a:schemeClr val="tx1"/>
                  </a:solidFill>
                </a:rPr>
                <a:t>MaterialApp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home: </a:t>
              </a:r>
              <a:r>
                <a:rPr lang="en-US" sz="1600" dirty="0" err="1">
                  <a:solidFill>
                    <a:schemeClr val="tx1"/>
                  </a:solidFill>
                </a:rPr>
                <a:t>SafeArea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top: true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child: Scaffold(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body: Text(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'This is an example explaining use of </a:t>
              </a:r>
              <a:r>
                <a:rPr lang="en-US" sz="1600" dirty="0" err="1">
                  <a:solidFill>
                    <a:schemeClr val="tx1"/>
                  </a:solidFill>
                </a:rPr>
                <a:t>SafeArea</a:t>
              </a:r>
              <a:r>
                <a:rPr lang="en-US" sz="1600" dirty="0">
                  <a:solidFill>
                    <a:schemeClr val="tx1"/>
                  </a:solidFill>
                </a:rPr>
                <a:t>',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style: 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(color: </a:t>
              </a:r>
              <a:r>
                <a:rPr lang="en-US" sz="1600" dirty="0" err="1">
                  <a:solidFill>
                    <a:schemeClr val="tx1"/>
                  </a:solidFill>
                </a:rPr>
                <a:t>Colors.green</a:t>
              </a:r>
              <a:r>
                <a:rPr lang="en-US" sz="1600" dirty="0">
                  <a:solidFill>
                    <a:schemeClr val="tx1"/>
                  </a:solidFill>
                </a:rPr>
                <a:t>, 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 20),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);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7180" y="1352649"/>
              <a:ext cx="412123" cy="34631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167180" y="101814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875519" y="1889760"/>
            <a:ext cx="2220686" cy="644435"/>
            <a:chOff x="9971314" y="966651"/>
            <a:chExt cx="2220686" cy="644435"/>
          </a:xfrm>
        </p:grpSpPr>
        <p:cxnSp>
          <p:nvCxnSpPr>
            <p:cNvPr id="14" name="Straight Arrow Connector 13"/>
            <p:cNvCxnSpPr>
              <a:stCxn id="15" idx="2"/>
            </p:cNvCxnSpPr>
            <p:nvPr/>
          </p:nvCxnSpPr>
          <p:spPr>
            <a:xfrm flipH="1">
              <a:off x="9971314" y="1288869"/>
              <a:ext cx="3744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0345781" y="966651"/>
              <a:ext cx="1846219" cy="6444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Using </a:t>
              </a:r>
              <a:r>
                <a:rPr lang="en-US" sz="1600" dirty="0" err="1">
                  <a:solidFill>
                    <a:schemeClr val="tx1"/>
                  </a:solidFill>
                </a:rPr>
                <a:t>SafeArea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16" y="1465573"/>
            <a:ext cx="1760903" cy="31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Text is a widget in Flutter that allows us to display a string of text with a single line in our application.</a:t>
            </a:r>
          </a:p>
          <a:p>
            <a:r>
              <a:rPr lang="en-US" dirty="0"/>
              <a:t>The text widget can be used by creating the Text widget class and passing the required parameter string.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 It will use the app </a:t>
            </a:r>
            <a:r>
              <a:rPr lang="en-US" b="1" dirty="0" err="1"/>
              <a:t>DefaultTextStyle</a:t>
            </a:r>
            <a:r>
              <a:rPr lang="en-US" dirty="0"/>
              <a:t> class style.</a:t>
            </a:r>
          </a:p>
          <a:p>
            <a:r>
              <a:rPr lang="en-US" dirty="0"/>
              <a:t>To change the default </a:t>
            </a:r>
            <a:r>
              <a:rPr lang="en-US" dirty="0" err="1"/>
              <a:t>textStyle</a:t>
            </a:r>
            <a:r>
              <a:rPr lang="en-US" dirty="0"/>
              <a:t> we can use style attribute.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19729" y="2516016"/>
            <a:ext cx="7130602" cy="669358"/>
            <a:chOff x="419729" y="2516016"/>
            <a:chExt cx="7130602" cy="669358"/>
          </a:xfrm>
        </p:grpSpPr>
        <p:sp>
          <p:nvSpPr>
            <p:cNvPr id="7" name="Rectangle 6"/>
            <p:cNvSpPr/>
            <p:nvPr/>
          </p:nvSpPr>
          <p:spPr>
            <a:xfrm>
              <a:off x="831851" y="2850525"/>
              <a:ext cx="6718480" cy="334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rgbClr val="D10233"/>
                  </a:solidFill>
                </a:rPr>
                <a:t>Text</a:t>
              </a:r>
              <a:r>
                <a:rPr lang="en-US" sz="1600" dirty="0">
                  <a:solidFill>
                    <a:schemeClr val="tx1"/>
                  </a:solidFill>
                </a:rPr>
                <a:t>('This is My String, </a:t>
              </a:r>
              <a:r>
                <a:rPr lang="en-US" sz="1600" dirty="0" err="1">
                  <a:solidFill>
                    <a:schemeClr val="tx1"/>
                  </a:solidFill>
                </a:rPr>
                <a:t>i</a:t>
              </a:r>
              <a:r>
                <a:rPr lang="en-US" sz="1600" dirty="0">
                  <a:solidFill>
                    <a:schemeClr val="tx1"/>
                  </a:solidFill>
                </a:rPr>
                <a:t> am the only required parameter');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729" y="2850523"/>
              <a:ext cx="412123" cy="334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419729" y="2516016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03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84952"/>
                </a:solidFill>
              </a:rPr>
              <a:t>Text Styling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364797"/>
              </p:ext>
            </p:extLst>
          </p:nvPr>
        </p:nvGraphicFramePr>
        <p:xfrm>
          <a:off x="131763" y="914400"/>
          <a:ext cx="11928476" cy="35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5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textAlign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property is used to align the text according. Ex: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textAlign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TextAlign.center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textScaleFactor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adjust the font size one is using the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textScaleFactor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widget or using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TextStyle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class.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textScaleFactor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4.0,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used to set color to the text.  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Ex: style: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TextStyle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br>
                        <a:rPr lang="en-US" dirty="0"/>
                      </a:br>
                      <a:r>
                        <a:rPr lang="en-US" dirty="0"/>
                        <a:t>               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Colors.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</a:t>
                      </a:r>
                      <a:b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fontWeight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set weight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the text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Ex.: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fontWeight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FontWeight.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w300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fontFamily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set different font family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(.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ttf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Ex: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fontFamily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"Caveat",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0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TextField</a:t>
            </a:r>
            <a:r>
              <a:rPr lang="en-US" dirty="0"/>
              <a:t>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TextField</a:t>
            </a:r>
            <a:r>
              <a:rPr lang="en-US" dirty="0"/>
              <a:t> or </a:t>
            </a:r>
            <a:r>
              <a:rPr lang="en-US" dirty="0" err="1"/>
              <a:t>TextBox</a:t>
            </a:r>
            <a:r>
              <a:rPr lang="en-US" dirty="0"/>
              <a:t> is an </a:t>
            </a:r>
            <a:r>
              <a:rPr lang="en-US" b="1" dirty="0"/>
              <a:t>input element</a:t>
            </a:r>
            <a:r>
              <a:rPr lang="en-US" dirty="0"/>
              <a:t> which holds the alphanumeric data, such as name, password, address, etc.</a:t>
            </a:r>
          </a:p>
          <a:p>
            <a:r>
              <a:rPr lang="en-US" dirty="0"/>
              <a:t>It is a GUI control element that enables the user to </a:t>
            </a:r>
            <a:r>
              <a:rPr lang="en-US" b="1" dirty="0"/>
              <a:t>enter text information</a:t>
            </a:r>
            <a:r>
              <a:rPr lang="en-US" dirty="0"/>
              <a:t> using a programmable code.</a:t>
            </a:r>
          </a:p>
          <a:p>
            <a:r>
              <a:rPr lang="en-US" dirty="0"/>
              <a:t>It can be of a single-line text field or multiple-line text field.</a:t>
            </a:r>
          </a:p>
          <a:p>
            <a:r>
              <a:rPr lang="en-US" dirty="0"/>
              <a:t>By default, Flutter decorated the </a:t>
            </a:r>
            <a:r>
              <a:rPr lang="en-US" dirty="0" err="1"/>
              <a:t>TextField</a:t>
            </a:r>
            <a:r>
              <a:rPr lang="en-US" dirty="0"/>
              <a:t> with an underline.</a:t>
            </a:r>
          </a:p>
          <a:p>
            <a:r>
              <a:rPr lang="en-US" dirty="0"/>
              <a:t>We can also add several attributes with </a:t>
            </a:r>
            <a:r>
              <a:rPr lang="en-US" dirty="0" err="1"/>
              <a:t>TextField</a:t>
            </a:r>
            <a:r>
              <a:rPr lang="en-US" dirty="0"/>
              <a:t>, such as label, icon, inline hint text, and error text using an </a:t>
            </a:r>
            <a:r>
              <a:rPr lang="en-US" dirty="0" err="1"/>
              <a:t>InputDecoration</a:t>
            </a:r>
            <a:r>
              <a:rPr lang="en-US" dirty="0"/>
              <a:t> as the decoration.</a:t>
            </a:r>
          </a:p>
          <a:p>
            <a:r>
              <a:rPr lang="en-US" dirty="0"/>
              <a:t>If we want to remove the decoration properties entirely, it is required to set the decoration to </a:t>
            </a:r>
            <a:r>
              <a:rPr lang="en-US" b="1" dirty="0"/>
              <a:t>null</a:t>
            </a:r>
            <a:r>
              <a:rPr lang="en-US" dirty="0"/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8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flutter widgets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Flutter widgets are built using a modern framework.</a:t>
            </a:r>
          </a:p>
          <a:p>
            <a:r>
              <a:rPr lang="en-US" dirty="0"/>
              <a:t>Widgets describe their view on screen how it look, current configuration and state.</a:t>
            </a:r>
          </a:p>
          <a:p>
            <a:r>
              <a:rPr lang="en-US" dirty="0"/>
              <a:t>Each element on a screen of the Flutter app is a widget.</a:t>
            </a:r>
          </a:p>
          <a:p>
            <a:r>
              <a:rPr lang="en-US" dirty="0"/>
              <a:t>Widgets are nested with each other to build the app.</a:t>
            </a:r>
          </a:p>
          <a:p>
            <a:r>
              <a:rPr lang="en-US" dirty="0"/>
              <a:t>It means the root of your app is itself a widget, and all the way down is a widget also. </a:t>
            </a:r>
          </a:p>
        </p:txBody>
      </p:sp>
      <p:cxnSp>
        <p:nvCxnSpPr>
          <p:cNvPr id="25" name="Straight Connector 24"/>
          <p:cNvCxnSpPr>
            <a:stCxn id="10" idx="4"/>
            <a:endCxn id="13" idx="0"/>
          </p:cNvCxnSpPr>
          <p:nvPr/>
        </p:nvCxnSpPr>
        <p:spPr>
          <a:xfrm>
            <a:off x="4376567" y="5428528"/>
            <a:ext cx="580" cy="152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299753" y="3239589"/>
            <a:ext cx="6154784" cy="3068993"/>
            <a:chOff x="1299753" y="3239589"/>
            <a:chExt cx="6154784" cy="3068993"/>
          </a:xfrm>
        </p:grpSpPr>
        <p:cxnSp>
          <p:nvCxnSpPr>
            <p:cNvPr id="21" name="Straight Connector 20"/>
            <p:cNvCxnSpPr>
              <a:stCxn id="8" idx="4"/>
              <a:endCxn id="9" idx="0"/>
            </p:cNvCxnSpPr>
            <p:nvPr/>
          </p:nvCxnSpPr>
          <p:spPr>
            <a:xfrm>
              <a:off x="4376567" y="4272529"/>
              <a:ext cx="0" cy="123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4"/>
              <a:endCxn id="10" idx="0"/>
            </p:cNvCxnSpPr>
            <p:nvPr/>
          </p:nvCxnSpPr>
          <p:spPr>
            <a:xfrm>
              <a:off x="4376567" y="4850529"/>
              <a:ext cx="0" cy="1230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1299753" y="3239589"/>
              <a:ext cx="6154784" cy="3068993"/>
              <a:chOff x="1299753" y="3239589"/>
              <a:chExt cx="6154784" cy="306899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299753" y="3239589"/>
                <a:ext cx="6154784" cy="3068993"/>
                <a:chOff x="1681340" y="165463"/>
                <a:chExt cx="6248401" cy="3583583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3661953" y="165463"/>
                  <a:ext cx="2286001" cy="53122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My App</a:t>
                  </a:r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3661952" y="840378"/>
                  <a:ext cx="2286001" cy="531223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Material App</a:t>
                  </a:r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3661952" y="1515293"/>
                  <a:ext cx="2286001" cy="531223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My Home Page</a:t>
                  </a:r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661952" y="2190208"/>
                  <a:ext cx="2286001" cy="531223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Scaffold</a:t>
                  </a: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1681340" y="2899201"/>
                  <a:ext cx="1715589" cy="335275"/>
                </a:xfrm>
                <a:prstGeom prst="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App Bar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1681340" y="3413771"/>
                  <a:ext cx="1715589" cy="33527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Text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947747" y="2899201"/>
                  <a:ext cx="1715589" cy="335275"/>
                </a:xfrm>
                <a:prstGeom prst="rect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Safe Area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6214152" y="2899200"/>
                  <a:ext cx="1715589" cy="33527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Bottom Bar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3947747" y="3413771"/>
                  <a:ext cx="1715589" cy="335275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Column</a:t>
                  </a: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214152" y="3409421"/>
                  <a:ext cx="1715589" cy="33527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Row</a:t>
                  </a:r>
                </a:p>
              </p:txBody>
            </p:sp>
          </p:grpSp>
          <p:cxnSp>
            <p:nvCxnSpPr>
              <p:cNvPr id="28" name="Straight Connector 27"/>
              <p:cNvCxnSpPr/>
              <p:nvPr/>
            </p:nvCxnSpPr>
            <p:spPr>
              <a:xfrm flipV="1">
                <a:off x="2142309" y="5486028"/>
                <a:ext cx="4466708" cy="90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/>
            <p:cNvCxnSpPr>
              <a:stCxn id="11" idx="0"/>
            </p:cNvCxnSpPr>
            <p:nvPr/>
          </p:nvCxnSpPr>
          <p:spPr>
            <a:xfrm flipH="1" flipV="1">
              <a:off x="2142309" y="5495109"/>
              <a:ext cx="2387" cy="856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14" idx="0"/>
            </p:cNvCxnSpPr>
            <p:nvPr/>
          </p:nvCxnSpPr>
          <p:spPr>
            <a:xfrm>
              <a:off x="6609017" y="5495109"/>
              <a:ext cx="578" cy="856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1" idx="2"/>
              <a:endCxn id="12" idx="0"/>
            </p:cNvCxnSpPr>
            <p:nvPr/>
          </p:nvCxnSpPr>
          <p:spPr>
            <a:xfrm>
              <a:off x="2144696" y="5867903"/>
              <a:ext cx="0" cy="15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3" idx="2"/>
              <a:endCxn id="15" idx="0"/>
            </p:cNvCxnSpPr>
            <p:nvPr/>
          </p:nvCxnSpPr>
          <p:spPr>
            <a:xfrm>
              <a:off x="4377146" y="5867902"/>
              <a:ext cx="0" cy="1535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4" idx="2"/>
              <a:endCxn id="16" idx="0"/>
            </p:cNvCxnSpPr>
            <p:nvPr/>
          </p:nvCxnSpPr>
          <p:spPr>
            <a:xfrm>
              <a:off x="6609595" y="5867903"/>
              <a:ext cx="0" cy="1498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" idx="4"/>
              <a:endCxn id="8" idx="0"/>
            </p:cNvCxnSpPr>
            <p:nvPr/>
          </p:nvCxnSpPr>
          <p:spPr>
            <a:xfrm flipH="1">
              <a:off x="4376566" y="3694530"/>
              <a:ext cx="1" cy="123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5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84952"/>
                </a:solidFill>
              </a:rPr>
              <a:t>Properties of </a:t>
            </a:r>
            <a:r>
              <a:rPr lang="en-US" dirty="0" err="1">
                <a:solidFill>
                  <a:srgbClr val="384952"/>
                </a:solidFill>
              </a:rPr>
              <a:t>TextField</a:t>
            </a:r>
            <a:endParaRPr lang="en-US" dirty="0">
              <a:solidFill>
                <a:srgbClr val="38495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99310"/>
              </p:ext>
            </p:extLst>
          </p:nvPr>
        </p:nvGraphicFramePr>
        <p:xfrm>
          <a:off x="131763" y="914400"/>
          <a:ext cx="11928476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5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decoration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show the decoration around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TextField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create a default rounded rectangle border around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TextField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labelText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show the label text on the selection of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TextField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hintText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show the hint text inside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TextField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add icons directly to the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TextField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31180" y="3466011"/>
            <a:ext cx="11929641" cy="2987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 can expand a </a:t>
            </a:r>
            <a:r>
              <a:rPr lang="en-US" dirty="0" err="1"/>
              <a:t>TextField</a:t>
            </a:r>
            <a:r>
              <a:rPr lang="en-US" dirty="0"/>
              <a:t> very easily by adding the attributes </a:t>
            </a:r>
            <a:r>
              <a:rPr lang="en-US" b="1" dirty="0" err="1"/>
              <a:t>maxLines</a:t>
            </a:r>
            <a:r>
              <a:rPr lang="en-US" b="1" dirty="0"/>
              <a:t> (ex. </a:t>
            </a:r>
            <a:r>
              <a:rPr lang="en-US" dirty="0" err="1"/>
              <a:t>maxLines</a:t>
            </a:r>
            <a:r>
              <a:rPr lang="en-US" dirty="0"/>
              <a:t>: 4,</a:t>
            </a:r>
            <a:r>
              <a:rPr lang="en-US" b="1" dirty="0"/>
              <a:t>).</a:t>
            </a:r>
          </a:p>
          <a:p>
            <a:r>
              <a:rPr lang="en-US" dirty="0"/>
              <a:t>We can restrict the maximum number of characters inside the text field by adding the </a:t>
            </a:r>
            <a:r>
              <a:rPr lang="en-US" b="1" dirty="0" err="1"/>
              <a:t>maxLength</a:t>
            </a:r>
            <a:r>
              <a:rPr lang="en-US" dirty="0"/>
              <a:t> attributes (Ex. </a:t>
            </a:r>
            <a:r>
              <a:rPr lang="en-US" dirty="0" err="1"/>
              <a:t>maxLength</a:t>
            </a:r>
            <a:r>
              <a:rPr lang="en-US" dirty="0"/>
              <a:t>: 10,)</a:t>
            </a:r>
          </a:p>
          <a:p>
            <a:r>
              <a:rPr lang="en-US" dirty="0"/>
              <a:t>We can convert visible text to password using obscure attribute (Ex.: </a:t>
            </a:r>
            <a:r>
              <a:rPr lang="en-US" dirty="0" err="1"/>
              <a:t>obscureText</a:t>
            </a:r>
            <a:r>
              <a:rPr lang="en-US" dirty="0"/>
              <a:t>: true,).</a:t>
            </a:r>
          </a:p>
          <a:p>
            <a:r>
              <a:rPr lang="en-US" dirty="0"/>
              <a:t>Flutter allows the user to </a:t>
            </a:r>
            <a:r>
              <a:rPr lang="en-US" b="1" dirty="0"/>
              <a:t>retrieve the text in mainly two ways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onChanged</a:t>
            </a:r>
            <a:r>
              <a:rPr lang="en-US" dirty="0"/>
              <a:t> method.</a:t>
            </a:r>
          </a:p>
          <a:p>
            <a:pPr lvl="1"/>
            <a:r>
              <a:rPr lang="en-US" dirty="0"/>
              <a:t>the controller method.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1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384952"/>
                </a:solidFill>
              </a:rPr>
              <a:t>TextField</a:t>
            </a:r>
            <a:r>
              <a:rPr lang="en-US" dirty="0">
                <a:solidFill>
                  <a:srgbClr val="384952"/>
                </a:solidFill>
              </a:rPr>
              <a:t> 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4850123" cy="5763779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onChanged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</a:p>
          <a:p>
            <a:pPr lvl="1"/>
            <a:r>
              <a:rPr lang="en-US" dirty="0"/>
              <a:t>It is the easiest way to retrieve the text field value.</a:t>
            </a:r>
          </a:p>
          <a:p>
            <a:pPr lvl="1"/>
            <a:r>
              <a:rPr lang="en-US" dirty="0"/>
              <a:t>This method store the current value in a simple variable and then use it in the </a:t>
            </a:r>
            <a:r>
              <a:rPr lang="en-US" dirty="0" err="1"/>
              <a:t>TextField</a:t>
            </a:r>
            <a:r>
              <a:rPr lang="en-US" dirty="0"/>
              <a:t> widget.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21347" y="2971172"/>
            <a:ext cx="2679343" cy="1876246"/>
            <a:chOff x="394783" y="1868439"/>
            <a:chExt cx="2679343" cy="1876246"/>
          </a:xfrm>
        </p:grpSpPr>
        <p:sp>
          <p:nvSpPr>
            <p:cNvPr id="7" name="Rectangle 6"/>
            <p:cNvSpPr/>
            <p:nvPr/>
          </p:nvSpPr>
          <p:spPr>
            <a:xfrm>
              <a:off x="806905" y="2203292"/>
              <a:ext cx="2267221" cy="15413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String value = "";  </a:t>
              </a:r>
            </a:p>
            <a:p>
              <a:r>
                <a:rPr lang="en-US" sz="1600" dirty="0" err="1">
                  <a:solidFill>
                    <a:schemeClr val="tx1"/>
                  </a:solidFill>
                </a:rPr>
                <a:t>TextField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</a:t>
              </a:r>
              <a:r>
                <a:rPr lang="en-US" sz="1600" dirty="0" err="1">
                  <a:solidFill>
                    <a:schemeClr val="tx1"/>
                  </a:solidFill>
                </a:rPr>
                <a:t>onChanged</a:t>
              </a:r>
              <a:r>
                <a:rPr lang="en-US" sz="1600" dirty="0">
                  <a:solidFill>
                    <a:schemeClr val="tx1"/>
                  </a:solidFill>
                </a:rPr>
                <a:t>: (text)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value = text;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) 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94783" y="2203290"/>
              <a:ext cx="412123" cy="15413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394783" y="1868439"/>
              <a:ext cx="1159098" cy="33484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6263641" y="738622"/>
            <a:ext cx="4850123" cy="5763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Controller</a:t>
            </a:r>
            <a:r>
              <a:rPr lang="en-US" b="1" dirty="0"/>
              <a:t> </a:t>
            </a:r>
            <a:r>
              <a:rPr lang="en-US" b="1" dirty="0">
                <a:solidFill>
                  <a:srgbClr val="C00000"/>
                </a:solidFill>
              </a:rPr>
              <a:t>method</a:t>
            </a:r>
          </a:p>
          <a:p>
            <a:pPr lvl="1"/>
            <a:r>
              <a:rPr lang="en-US" dirty="0"/>
              <a:t>It is the easiest way to retrieve the text field value.</a:t>
            </a:r>
          </a:p>
          <a:p>
            <a:pPr lvl="1"/>
            <a:r>
              <a:rPr lang="en-US" dirty="0"/>
              <a:t>This method store the current value in a simple variable and then use it in the </a:t>
            </a:r>
            <a:r>
              <a:rPr lang="en-US" dirty="0" err="1"/>
              <a:t>TextField</a:t>
            </a:r>
            <a:r>
              <a:rPr lang="en-US" dirty="0"/>
              <a:t> widget.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99852" y="2835426"/>
            <a:ext cx="5491852" cy="1876246"/>
            <a:chOff x="5454463" y="1716039"/>
            <a:chExt cx="3655717" cy="1876246"/>
          </a:xfrm>
        </p:grpSpPr>
        <p:sp>
          <p:nvSpPr>
            <p:cNvPr id="14" name="Rectangle 13"/>
            <p:cNvSpPr/>
            <p:nvPr/>
          </p:nvSpPr>
          <p:spPr>
            <a:xfrm>
              <a:off x="5691959" y="2041515"/>
              <a:ext cx="3418221" cy="15413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TextEditingController</a:t>
              </a:r>
              <a:r>
                <a:rPr lang="en-US" sz="1600" dirty="0">
                  <a:solidFill>
                    <a:schemeClr val="tx1"/>
                  </a:solidFill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</a:rPr>
                <a:t>mycontroller</a:t>
              </a:r>
              <a:r>
                <a:rPr lang="en-US" sz="1600" dirty="0">
                  <a:solidFill>
                    <a:schemeClr val="tx1"/>
                  </a:solidFill>
                </a:rPr>
                <a:t> = </a:t>
              </a:r>
              <a:r>
                <a:rPr lang="en-US" sz="1600" dirty="0" err="1">
                  <a:solidFill>
                    <a:schemeClr val="tx1"/>
                  </a:solidFill>
                </a:rPr>
                <a:t>TextEditingController</a:t>
              </a:r>
              <a:r>
                <a:rPr lang="en-US" sz="1600" dirty="0">
                  <a:solidFill>
                    <a:schemeClr val="tx1"/>
                  </a:solidFill>
                </a:rPr>
                <a:t>();  </a:t>
              </a:r>
            </a:p>
            <a:p>
              <a:r>
                <a:rPr lang="en-US" sz="1600" dirty="0" err="1">
                  <a:solidFill>
                    <a:schemeClr val="tx1"/>
                  </a:solidFill>
                </a:rPr>
                <a:t>TextField</a:t>
              </a:r>
              <a:r>
                <a:rPr lang="en-US" sz="1600" dirty="0">
                  <a:solidFill>
                    <a:schemeClr val="tx1"/>
                  </a:solidFill>
                </a:rPr>
                <a:t>(controller: </a:t>
              </a:r>
              <a:r>
                <a:rPr lang="en-US" sz="1600" dirty="0" err="1">
                  <a:solidFill>
                    <a:schemeClr val="tx1"/>
                  </a:solidFill>
                </a:rPr>
                <a:t>mycontroller</a:t>
              </a:r>
              <a:r>
                <a:rPr lang="en-US" sz="1600" dirty="0">
                  <a:solidFill>
                    <a:schemeClr val="tx1"/>
                  </a:solidFill>
                </a:rPr>
                <a:t>,)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 err="1">
                  <a:solidFill>
                    <a:schemeClr val="tx1"/>
                  </a:solidFill>
                </a:rPr>
                <a:t>controller.addListener</a:t>
              </a:r>
              <a:r>
                <a:rPr lang="en-US" sz="1600" dirty="0">
                  <a:solidFill>
                    <a:schemeClr val="tx1"/>
                  </a:solidFill>
                </a:rPr>
                <a:t>(()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print(</a:t>
              </a:r>
              <a:r>
                <a:rPr lang="en-US" sz="1600" dirty="0" err="1">
                  <a:solidFill>
                    <a:schemeClr val="tx1"/>
                  </a:solidFill>
                </a:rPr>
                <a:t>controller.text</a:t>
              </a:r>
              <a:r>
                <a:rPr lang="en-US" sz="1600" dirty="0">
                  <a:solidFill>
                    <a:schemeClr val="tx1"/>
                  </a:solidFill>
                </a:rPr>
                <a:t>);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54463" y="2050890"/>
              <a:ext cx="237496" cy="15413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ound Same Side Corner Rectangle 15"/>
            <p:cNvSpPr/>
            <p:nvPr/>
          </p:nvSpPr>
          <p:spPr>
            <a:xfrm>
              <a:off x="5454463" y="1716039"/>
              <a:ext cx="696446" cy="33484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cxnSp>
        <p:nvCxnSpPr>
          <p:cNvPr id="24" name="Straight Connector 23"/>
          <p:cNvCxnSpPr>
            <a:stCxn id="2" idx="2"/>
          </p:cNvCxnSpPr>
          <p:nvPr/>
        </p:nvCxnSpPr>
        <p:spPr>
          <a:xfrm>
            <a:off x="6096000" y="711201"/>
            <a:ext cx="26126" cy="59769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7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84952"/>
                </a:solidFill>
              </a:rPr>
              <a:t>Properties of </a:t>
            </a:r>
            <a:r>
              <a:rPr lang="en-US" dirty="0" err="1">
                <a:solidFill>
                  <a:srgbClr val="384952"/>
                </a:solidFill>
              </a:rPr>
              <a:t>TextField</a:t>
            </a:r>
            <a:endParaRPr lang="en-US" dirty="0">
              <a:solidFill>
                <a:srgbClr val="38495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33526" y="814702"/>
            <a:ext cx="4318317" cy="5281298"/>
            <a:chOff x="133526" y="814702"/>
            <a:chExt cx="4318317" cy="5281298"/>
          </a:xfrm>
        </p:grpSpPr>
        <p:sp>
          <p:nvSpPr>
            <p:cNvPr id="7" name="Rectangle 6"/>
            <p:cNvSpPr/>
            <p:nvPr/>
          </p:nvSpPr>
          <p:spPr>
            <a:xfrm>
              <a:off x="545648" y="1149555"/>
              <a:ext cx="3906195" cy="49464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return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title: Text('Flutter </a:t>
              </a:r>
              <a:r>
                <a:rPr lang="en-US" sz="1600" dirty="0" err="1">
                  <a:solidFill>
                    <a:schemeClr val="tx1"/>
                  </a:solidFill>
                </a:rPr>
                <a:t>TextField</a:t>
              </a:r>
              <a:r>
                <a:rPr lang="en-US" sz="1600" dirty="0">
                  <a:solidFill>
                    <a:schemeClr val="tx1"/>
                  </a:solidFill>
                </a:rPr>
                <a:t> Example'),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body: Padding(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padding: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(15),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child: Column(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children: </a:t>
              </a:r>
              <a:r>
                <a:rPr lang="en-US" sz="1600" b="1" dirty="0">
                  <a:solidFill>
                    <a:schemeClr val="tx1"/>
                  </a:solidFill>
                </a:rPr>
                <a:t>&lt;Widget&gt;</a:t>
              </a:r>
              <a:r>
                <a:rPr lang="en-US" sz="1600" dirty="0">
                  <a:solidFill>
                    <a:schemeClr val="tx1"/>
                  </a:solidFill>
                </a:rPr>
                <a:t>[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           Padding(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padding: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(15),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child: </a:t>
              </a:r>
              <a:r>
                <a:rPr lang="en-US" sz="1600" dirty="0" err="1">
                  <a:solidFill>
                    <a:schemeClr val="tx1"/>
                  </a:solidFill>
                </a:rPr>
                <a:t>TextField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decoration: </a:t>
              </a:r>
              <a:r>
                <a:rPr lang="en-US" sz="1600" dirty="0" err="1">
                  <a:solidFill>
                    <a:schemeClr val="tx1"/>
                  </a:solidFill>
                </a:rPr>
                <a:t>InputDecoration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  border: </a:t>
              </a:r>
              <a:r>
                <a:rPr lang="en-US" sz="1600" dirty="0" err="1">
                  <a:solidFill>
                    <a:schemeClr val="tx1"/>
                  </a:solidFill>
                </a:rPr>
                <a:t>OutlineInputBorder</a:t>
              </a:r>
              <a:r>
                <a:rPr lang="en-US" sz="1600" dirty="0">
                  <a:solidFill>
                    <a:schemeClr val="tx1"/>
                  </a:solidFill>
                </a:rPr>
                <a:t>(),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labelText</a:t>
              </a:r>
              <a:r>
                <a:rPr lang="en-US" sz="1600" dirty="0">
                  <a:solidFill>
                    <a:schemeClr val="tx1"/>
                  </a:solidFill>
                </a:rPr>
                <a:t>: 'User Name',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hintText</a:t>
              </a:r>
              <a:r>
                <a:rPr lang="en-US" sz="1600" dirty="0">
                  <a:solidFill>
                    <a:schemeClr val="tx1"/>
                  </a:solidFill>
                </a:rPr>
                <a:t>: 'Enter Your Name',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3526" y="1149553"/>
              <a:ext cx="412123" cy="494644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1718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133526" y="814702"/>
              <a:ext cx="1159098" cy="33484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59847" y="812192"/>
            <a:ext cx="4805347" cy="5736654"/>
            <a:chOff x="4559847" y="812192"/>
            <a:chExt cx="4805347" cy="5736654"/>
          </a:xfrm>
        </p:grpSpPr>
        <p:sp>
          <p:nvSpPr>
            <p:cNvPr id="12" name="Rectangle 11"/>
            <p:cNvSpPr/>
            <p:nvPr/>
          </p:nvSpPr>
          <p:spPr>
            <a:xfrm>
              <a:off x="4971969" y="1147045"/>
              <a:ext cx="4393225" cy="54018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 Padding(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padding: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(15),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child: </a:t>
              </a:r>
              <a:r>
                <a:rPr lang="en-US" sz="1600" dirty="0" err="1">
                  <a:solidFill>
                    <a:schemeClr val="tx1"/>
                  </a:solidFill>
                </a:rPr>
                <a:t>TextField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obscureText</a:t>
              </a:r>
              <a:r>
                <a:rPr lang="en-US" sz="1600" dirty="0">
                  <a:solidFill>
                    <a:schemeClr val="tx1"/>
                  </a:solidFill>
                </a:rPr>
                <a:t>: true,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decoration: </a:t>
              </a:r>
              <a:r>
                <a:rPr lang="en-US" sz="1600" dirty="0" err="1">
                  <a:solidFill>
                    <a:schemeClr val="tx1"/>
                  </a:solidFill>
                </a:rPr>
                <a:t>InputDecoration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  border: </a:t>
              </a:r>
              <a:r>
                <a:rPr lang="en-US" sz="1600" dirty="0" err="1">
                  <a:solidFill>
                    <a:schemeClr val="tx1"/>
                  </a:solidFill>
                </a:rPr>
                <a:t>OutlineInputBorder</a:t>
              </a:r>
              <a:r>
                <a:rPr lang="en-US" sz="1600" dirty="0">
                  <a:solidFill>
                    <a:schemeClr val="tx1"/>
                  </a:solidFill>
                </a:rPr>
                <a:t>(),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labelText</a:t>
              </a:r>
              <a:r>
                <a:rPr lang="en-US" sz="1600" dirty="0">
                  <a:solidFill>
                    <a:schemeClr val="tx1"/>
                  </a:solidFill>
                </a:rPr>
                <a:t>: 'Password',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hintText</a:t>
              </a:r>
              <a:r>
                <a:rPr lang="en-US" sz="1600" dirty="0">
                  <a:solidFill>
                    <a:schemeClr val="tx1"/>
                  </a:solidFill>
                </a:rPr>
                <a:t>: 'Enter Password',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textColor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Colors.white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color: </a:t>
              </a:r>
              <a:r>
                <a:rPr lang="en-US" sz="1600" dirty="0" err="1">
                  <a:solidFill>
                    <a:schemeClr val="tx1"/>
                  </a:solidFill>
                </a:rPr>
                <a:t>Colors.blue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child: Text('Sign In'),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(){},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)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],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)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)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  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59847" y="1147043"/>
              <a:ext cx="412123" cy="54018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4559847" y="812192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643" y="812192"/>
            <a:ext cx="23622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6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Row-Column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widgets let you align children horizontally and vertically as per the requirement.</a:t>
            </a:r>
          </a:p>
          <a:p>
            <a:r>
              <a:rPr lang="en-US" dirty="0"/>
              <a:t>To arrange its content in the Row and Column manner so these Row and Column widgets are required when designing UI. </a:t>
            </a:r>
          </a:p>
          <a:p>
            <a:r>
              <a:rPr lang="en-US" dirty="0"/>
              <a:t>The rows and columns are two different widgets, namely Row and Column.</a:t>
            </a:r>
          </a:p>
          <a:p>
            <a:r>
              <a:rPr lang="en-US" dirty="0"/>
              <a:t>Both widgets can set several child widgets.</a:t>
            </a:r>
          </a:p>
          <a:p>
            <a:r>
              <a:rPr lang="en-US" dirty="0"/>
              <a:t>A child widget can also be a row or column widget.</a:t>
            </a:r>
          </a:p>
          <a:p>
            <a:r>
              <a:rPr lang="en-US" dirty="0"/>
              <a:t>We can align the row's children widget with the help of the following properties.</a:t>
            </a:r>
          </a:p>
          <a:p>
            <a:pPr lvl="1"/>
            <a:r>
              <a:rPr lang="en-US" b="1" dirty="0"/>
              <a:t>start:</a:t>
            </a:r>
            <a:r>
              <a:rPr lang="en-US" dirty="0"/>
              <a:t> It will place the children from the starting of the main axis.</a:t>
            </a:r>
          </a:p>
          <a:p>
            <a:pPr lvl="1"/>
            <a:r>
              <a:rPr lang="en-US" b="1" dirty="0"/>
              <a:t>end:</a:t>
            </a:r>
            <a:r>
              <a:rPr lang="en-US" dirty="0"/>
              <a:t> It will place the children at the end of the main axis.</a:t>
            </a:r>
          </a:p>
          <a:p>
            <a:pPr lvl="1"/>
            <a:r>
              <a:rPr lang="en-US" b="1" dirty="0"/>
              <a:t>center:</a:t>
            </a:r>
            <a:r>
              <a:rPr lang="en-US" dirty="0"/>
              <a:t> It will place the children in the middle of the main axis.</a:t>
            </a:r>
          </a:p>
          <a:p>
            <a:pPr lvl="1"/>
            <a:r>
              <a:rPr lang="en-US" b="1" dirty="0" err="1"/>
              <a:t>spaceBetween</a:t>
            </a:r>
            <a:r>
              <a:rPr lang="en-US" b="1" dirty="0"/>
              <a:t>:</a:t>
            </a:r>
            <a:r>
              <a:rPr lang="en-US" dirty="0"/>
              <a:t> It will place the free space between the children evenly.</a:t>
            </a:r>
          </a:p>
          <a:p>
            <a:pPr lvl="1"/>
            <a:r>
              <a:rPr lang="en-US" b="1" dirty="0" err="1"/>
              <a:t>spaceAround</a:t>
            </a:r>
            <a:r>
              <a:rPr lang="en-US" b="1" dirty="0"/>
              <a:t>:</a:t>
            </a:r>
            <a:r>
              <a:rPr lang="en-US" dirty="0"/>
              <a:t> It will place the free space between the children evenly and half of that space before and after the first and last children widget.</a:t>
            </a:r>
          </a:p>
          <a:p>
            <a:pPr lvl="1"/>
            <a:r>
              <a:rPr lang="en-US" b="1" dirty="0" err="1"/>
              <a:t>spaceEvenly</a:t>
            </a:r>
            <a:r>
              <a:rPr lang="en-US" b="1" dirty="0"/>
              <a:t>:</a:t>
            </a:r>
            <a:r>
              <a:rPr lang="en-US" dirty="0"/>
              <a:t> It will place the free space between the children evenly and before and after the first and last children widget.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2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widget arranges its children in a horizontal direction on the screen.</a:t>
            </a:r>
          </a:p>
          <a:p>
            <a:r>
              <a:rPr lang="en-US" dirty="0"/>
              <a:t>It will expect child widgets in a horizontal array.</a:t>
            </a:r>
          </a:p>
          <a:p>
            <a:r>
              <a:rPr lang="en-US" dirty="0"/>
              <a:t>If the child widgets need to fill the available horizontal space, we must wrap the children widgets in an Expanded widget.</a:t>
            </a:r>
          </a:p>
          <a:p>
            <a:r>
              <a:rPr lang="en-US" dirty="0"/>
              <a:t>A row widget does </a:t>
            </a:r>
            <a:r>
              <a:rPr lang="en-US" b="1" dirty="0"/>
              <a:t>not scrollable</a:t>
            </a:r>
            <a:r>
              <a:rPr lang="en-US" dirty="0"/>
              <a:t> because it displays the widgets within the visible view.</a:t>
            </a:r>
          </a:p>
          <a:p>
            <a:r>
              <a:rPr lang="en-US" dirty="0"/>
              <a:t>If we want to make a scrollable list of row widgets, we need to use the </a:t>
            </a:r>
            <a:r>
              <a:rPr lang="en-US" dirty="0" err="1"/>
              <a:t>ListView</a:t>
            </a:r>
            <a:r>
              <a:rPr lang="en-US" dirty="0"/>
              <a:t> widget.</a:t>
            </a:r>
          </a:p>
          <a:p>
            <a:r>
              <a:rPr lang="en-US" dirty="0"/>
              <a:t>To aligns its children based on our choice using the property </a:t>
            </a:r>
            <a:r>
              <a:rPr lang="en-US" dirty="0" err="1"/>
              <a:t>CrossAxisAlignment</a:t>
            </a:r>
            <a:r>
              <a:rPr lang="en-US" dirty="0"/>
              <a:t> and </a:t>
            </a:r>
            <a:r>
              <a:rPr lang="en-US" dirty="0" err="1"/>
              <a:t>MainAxisAlignment</a:t>
            </a:r>
            <a:r>
              <a:rPr lang="en-US" dirty="0"/>
              <a:t>.</a:t>
            </a:r>
          </a:p>
          <a:p>
            <a:r>
              <a:rPr lang="en-US" dirty="0"/>
              <a:t>The row's </a:t>
            </a:r>
            <a:r>
              <a:rPr lang="en-US" b="1" dirty="0"/>
              <a:t>cross-axis</a:t>
            </a:r>
            <a:r>
              <a:rPr lang="en-US" dirty="0"/>
              <a:t> will run </a:t>
            </a:r>
            <a:r>
              <a:rPr lang="en-US" b="1" dirty="0"/>
              <a:t>vertically</a:t>
            </a:r>
            <a:r>
              <a:rPr lang="en-US" dirty="0"/>
              <a:t>, and the </a:t>
            </a:r>
            <a:r>
              <a:rPr lang="en-US" b="1" dirty="0"/>
              <a:t>main axis</a:t>
            </a:r>
            <a:r>
              <a:rPr lang="en-US" dirty="0"/>
              <a:t> will run </a:t>
            </a:r>
            <a:r>
              <a:rPr lang="en-US" b="1" dirty="0"/>
              <a:t>horizontally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5" y="4678070"/>
            <a:ext cx="27432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4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84952"/>
                </a:solidFill>
              </a:rPr>
              <a:t>Row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2254" y="981167"/>
            <a:ext cx="4761562" cy="5315130"/>
            <a:chOff x="52254" y="981167"/>
            <a:chExt cx="4761562" cy="5315130"/>
          </a:xfrm>
        </p:grpSpPr>
        <p:sp>
          <p:nvSpPr>
            <p:cNvPr id="9" name="Rectangle 8"/>
            <p:cNvSpPr/>
            <p:nvPr/>
          </p:nvSpPr>
          <p:spPr>
            <a:xfrm>
              <a:off x="464376" y="1316020"/>
              <a:ext cx="4349440" cy="4980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title: Text("Flutter Row Example"),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body: Row(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mainAxisAlignment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MainAxisAlignment.spaceEvenly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children:&lt;Widget&gt;[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margin: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(12.0),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padding: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color:Colors.green</a:t>
              </a:r>
              <a:r>
                <a:rPr lang="en-US" sz="1600" dirty="0">
                  <a:solidFill>
                    <a:schemeClr val="tx1"/>
                  </a:solidFill>
                </a:rPr>
                <a:t>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child: Text("React.</a:t>
              </a:r>
              <a:r>
                <a:rPr lang="en-US" sz="1600" dirty="0" err="1">
                  <a:solidFill>
                    <a:schemeClr val="tx1"/>
                  </a:solidFill>
                </a:rPr>
                <a:t>js</a:t>
              </a:r>
              <a:r>
                <a:rPr lang="en-US" sz="1600" dirty="0">
                  <a:solidFill>
                    <a:schemeClr val="tx1"/>
                  </a:solidFill>
                </a:rPr>
                <a:t>",style: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(color:Colors.yellowAccent,fontSize:25),),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),  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254" y="1316018"/>
              <a:ext cx="412123" cy="49802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2254" y="98116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62727" y="981165"/>
            <a:ext cx="4805347" cy="5315132"/>
            <a:chOff x="4862727" y="981165"/>
            <a:chExt cx="4805347" cy="5315132"/>
          </a:xfrm>
        </p:grpSpPr>
        <p:sp>
          <p:nvSpPr>
            <p:cNvPr id="16" name="Rectangle 15"/>
            <p:cNvSpPr/>
            <p:nvPr/>
          </p:nvSpPr>
          <p:spPr>
            <a:xfrm>
              <a:off x="5274849" y="1316018"/>
              <a:ext cx="4393225" cy="4980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margin: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(15.0),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padding: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color:Colors.green</a:t>
              </a:r>
              <a:r>
                <a:rPr lang="en-US" sz="1600" dirty="0">
                  <a:solidFill>
                    <a:schemeClr val="tx1"/>
                  </a:solidFill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child: Text("</a:t>
              </a:r>
              <a:r>
                <a:rPr lang="en-US" sz="1600" dirty="0" err="1">
                  <a:solidFill>
                    <a:schemeClr val="tx1"/>
                  </a:solidFill>
                </a:rPr>
                <a:t>Flutter",style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(color:Colors.yellowAccent,fontSize:25),),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margin: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(12.0),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padding: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color:Colors.green</a:t>
              </a:r>
              <a:r>
                <a:rPr lang="en-US" sz="1600" dirty="0">
                  <a:solidFill>
                    <a:schemeClr val="tx1"/>
                  </a:solidFill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child: Text("</a:t>
              </a:r>
              <a:r>
                <a:rPr lang="en-US" sz="1600" dirty="0" err="1">
                  <a:solidFill>
                    <a:schemeClr val="tx1"/>
                  </a:solidFill>
                </a:rPr>
                <a:t>MySQL",style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(color:Colors.yellowAccent,fontSize:25),),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)]),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  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62727" y="1316016"/>
              <a:ext cx="412123" cy="49802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40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862727" y="98116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14" y="981165"/>
            <a:ext cx="23622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4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will expect child widgets in a vertical array.</a:t>
            </a:r>
          </a:p>
          <a:p>
            <a:r>
              <a:rPr lang="en-US" dirty="0"/>
              <a:t>If the child widgets need to fill the available vertical space, we must wrap the children widgets in an Expanded widget.</a:t>
            </a:r>
          </a:p>
          <a:p>
            <a:r>
              <a:rPr lang="en-US" dirty="0"/>
              <a:t>A column widget does </a:t>
            </a:r>
            <a:r>
              <a:rPr lang="en-US" b="1" dirty="0"/>
              <a:t>not scrollable</a:t>
            </a:r>
            <a:r>
              <a:rPr lang="en-US" dirty="0"/>
              <a:t> because it displays the widgets within the visible view.</a:t>
            </a:r>
          </a:p>
          <a:p>
            <a:r>
              <a:rPr lang="en-US" dirty="0"/>
              <a:t>If we want to make a scrollable list of column widgets, we need to use the </a:t>
            </a:r>
            <a:r>
              <a:rPr lang="en-US" dirty="0" err="1"/>
              <a:t>ListView</a:t>
            </a:r>
            <a:r>
              <a:rPr lang="en-US" dirty="0"/>
              <a:t> widget.</a:t>
            </a:r>
          </a:p>
          <a:p>
            <a:r>
              <a:rPr lang="en-US" dirty="0"/>
              <a:t>To aligns its children based on our choice using the property </a:t>
            </a:r>
            <a:r>
              <a:rPr lang="en-US" dirty="0" err="1"/>
              <a:t>CrossAxisAlignment</a:t>
            </a:r>
            <a:r>
              <a:rPr lang="en-US" dirty="0"/>
              <a:t> and </a:t>
            </a:r>
            <a:r>
              <a:rPr lang="en-US" dirty="0" err="1"/>
              <a:t>MainAxisAlignment</a:t>
            </a:r>
            <a:r>
              <a:rPr lang="en-US" dirty="0"/>
              <a:t>.</a:t>
            </a:r>
          </a:p>
          <a:p>
            <a:r>
              <a:rPr lang="en-US" dirty="0"/>
              <a:t>The row's </a:t>
            </a:r>
            <a:r>
              <a:rPr lang="en-US" b="1" dirty="0"/>
              <a:t>cross-axis</a:t>
            </a:r>
            <a:r>
              <a:rPr lang="en-US" dirty="0"/>
              <a:t> will run </a:t>
            </a:r>
            <a:r>
              <a:rPr lang="en-US" b="1" dirty="0"/>
              <a:t> horizontally</a:t>
            </a:r>
            <a:r>
              <a:rPr lang="en-US" dirty="0"/>
              <a:t>, and the </a:t>
            </a:r>
            <a:r>
              <a:rPr lang="en-US" b="1" dirty="0"/>
              <a:t>main axis</a:t>
            </a:r>
            <a:r>
              <a:rPr lang="en-US" dirty="0"/>
              <a:t> will run </a:t>
            </a:r>
            <a:r>
              <a:rPr lang="en-US" b="1" dirty="0"/>
              <a:t> vertically.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6" y="4206238"/>
            <a:ext cx="1400175" cy="243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5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84952"/>
                </a:solidFill>
              </a:rPr>
              <a:t>Column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2254" y="981167"/>
            <a:ext cx="4761562" cy="5315130"/>
            <a:chOff x="52254" y="981167"/>
            <a:chExt cx="4761562" cy="5315130"/>
          </a:xfrm>
        </p:grpSpPr>
        <p:sp>
          <p:nvSpPr>
            <p:cNvPr id="9" name="Rectangle 8"/>
            <p:cNvSpPr/>
            <p:nvPr/>
          </p:nvSpPr>
          <p:spPr>
            <a:xfrm>
              <a:off x="464376" y="1316020"/>
              <a:ext cx="4349440" cy="4980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title: Text("Flutter Row Example"),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body: Column(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mainAxisAlignment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MainAxisAlignment.spaceEvenly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children:&lt;Widget&gt;[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margin: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(12.0),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padding: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color:Colors.red</a:t>
              </a:r>
              <a:r>
                <a:rPr lang="en-US" sz="1600" dirty="0">
                  <a:solidFill>
                    <a:schemeClr val="tx1"/>
                  </a:solidFill>
                </a:rPr>
                <a:t>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child: Text("React.</a:t>
              </a:r>
              <a:r>
                <a:rPr lang="en-US" sz="1600" dirty="0" err="1">
                  <a:solidFill>
                    <a:schemeClr val="tx1"/>
                  </a:solidFill>
                </a:rPr>
                <a:t>js</a:t>
              </a:r>
              <a:r>
                <a:rPr lang="en-US" sz="1600" dirty="0">
                  <a:solidFill>
                    <a:schemeClr val="tx1"/>
                  </a:solidFill>
                </a:rPr>
                <a:t>",style: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(color:Colors.yellowAccent,fontSize:25),),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),  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254" y="1316018"/>
              <a:ext cx="412123" cy="49802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2254" y="98116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62727" y="981165"/>
            <a:ext cx="4805347" cy="5315132"/>
            <a:chOff x="4862727" y="981165"/>
            <a:chExt cx="4805347" cy="5315132"/>
          </a:xfrm>
        </p:grpSpPr>
        <p:sp>
          <p:nvSpPr>
            <p:cNvPr id="16" name="Rectangle 15"/>
            <p:cNvSpPr/>
            <p:nvPr/>
          </p:nvSpPr>
          <p:spPr>
            <a:xfrm>
              <a:off x="5274849" y="1316018"/>
              <a:ext cx="4393225" cy="4980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margin: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(15.0),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padding: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color:Colors.red</a:t>
              </a:r>
              <a:r>
                <a:rPr lang="en-US" sz="1600" dirty="0">
                  <a:solidFill>
                    <a:schemeClr val="tx1"/>
                  </a:solidFill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child: Text("</a:t>
              </a:r>
              <a:r>
                <a:rPr lang="en-US" sz="1600" dirty="0" err="1">
                  <a:solidFill>
                    <a:schemeClr val="tx1"/>
                  </a:solidFill>
                </a:rPr>
                <a:t>Flutter",style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(color:Colors.yellowAccent,fontSize:25),),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margin: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(12.0),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padding: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decoration:BoxDecoration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borderRadius:BorderRadius.circular</a:t>
              </a:r>
              <a:r>
                <a:rPr lang="en-US" sz="1600" dirty="0">
                  <a:solidFill>
                    <a:schemeClr val="tx1"/>
                  </a:solidFill>
                </a:rPr>
                <a:t>(8),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color:Colors.red</a:t>
              </a:r>
              <a:r>
                <a:rPr lang="en-US" sz="1600" dirty="0">
                  <a:solidFill>
                    <a:schemeClr val="tx1"/>
                  </a:solidFill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child: Text("</a:t>
              </a:r>
              <a:r>
                <a:rPr lang="en-US" sz="1600" dirty="0" err="1">
                  <a:solidFill>
                    <a:schemeClr val="tx1"/>
                  </a:solidFill>
                </a:rPr>
                <a:t>MySQL",style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(color:Colors.yellowAccent,fontSize:25),),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)]),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  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62727" y="1316016"/>
              <a:ext cx="412123" cy="49802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40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862727" y="98116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14" y="981165"/>
            <a:ext cx="23622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4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Properties of Row and Column Widgets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778686"/>
              </p:ext>
            </p:extLst>
          </p:nvPr>
        </p:nvGraphicFramePr>
        <p:xfrm>
          <a:off x="131763" y="914400"/>
          <a:ext cx="11928476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5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children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takes in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List&lt;Widget&gt;,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is a list of widgets to display inside the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the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crossAxisAlignment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crossAxisAlignment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takes in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CrossAxisAlignment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the object to how the children’s widgets should be places in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crossAxisAlignment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For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vertical and for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horizontal.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mainAxisAlignment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takes in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MainAxisAlignment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the object to decide how the children widgets should be place in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mainAxisAlignment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For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horizontal and for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vertical.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mainAxisSize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decides the size of main-axis by taking in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MainAxisSize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the object.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textDirection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controls the text direction of the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widget, which can either be from left-to-right (by default) or right-to-left.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6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Stack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stack is a widget in Flutter that contains a list of widgets and positions them on top of the other.</a:t>
            </a:r>
          </a:p>
          <a:p>
            <a:r>
              <a:rPr lang="en-US" dirty="0"/>
              <a:t>It allows </a:t>
            </a:r>
            <a:r>
              <a:rPr lang="en-US" b="1" dirty="0"/>
              <a:t>to overlap multiple widgets into a single screen</a:t>
            </a:r>
            <a:r>
              <a:rPr lang="en-US" dirty="0"/>
              <a:t> and renders them from bottom to top.</a:t>
            </a:r>
          </a:p>
          <a:p>
            <a:r>
              <a:rPr lang="en-US" dirty="0"/>
              <a:t>The </a:t>
            </a:r>
            <a:r>
              <a:rPr lang="en-US" b="1" dirty="0"/>
              <a:t>first widget</a:t>
            </a:r>
            <a:r>
              <a:rPr lang="en-US" dirty="0"/>
              <a:t> is the </a:t>
            </a:r>
            <a:r>
              <a:rPr lang="en-US" b="1" dirty="0"/>
              <a:t>bottommost</a:t>
            </a:r>
            <a:r>
              <a:rPr lang="en-US" dirty="0"/>
              <a:t> item, and the </a:t>
            </a:r>
            <a:r>
              <a:rPr lang="en-US" b="1" dirty="0"/>
              <a:t>last widget</a:t>
            </a:r>
            <a:r>
              <a:rPr lang="en-US" dirty="0"/>
              <a:t> is the </a:t>
            </a:r>
            <a:r>
              <a:rPr lang="en-US" b="1" dirty="0"/>
              <a:t>topmost</a:t>
            </a:r>
            <a:r>
              <a:rPr lang="en-US" dirty="0"/>
              <a:t> item.</a:t>
            </a:r>
          </a:p>
          <a:p>
            <a:r>
              <a:rPr lang="en-US" dirty="0"/>
              <a:t>The child widget in a stack can be either </a:t>
            </a:r>
            <a:r>
              <a:rPr lang="en-US" b="1" dirty="0"/>
              <a:t>positioned</a:t>
            </a:r>
            <a:r>
              <a:rPr lang="en-US" dirty="0"/>
              <a:t> or </a:t>
            </a:r>
            <a:r>
              <a:rPr lang="en-US" b="1" dirty="0"/>
              <a:t>non-positioned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46126" y="2995050"/>
            <a:ext cx="3359525" cy="3539169"/>
            <a:chOff x="446126" y="2914840"/>
            <a:chExt cx="3359525" cy="3539169"/>
          </a:xfrm>
        </p:grpSpPr>
        <p:sp>
          <p:nvSpPr>
            <p:cNvPr id="16" name="Rectangle 15"/>
            <p:cNvSpPr/>
            <p:nvPr/>
          </p:nvSpPr>
          <p:spPr>
            <a:xfrm>
              <a:off x="836021" y="3181900"/>
              <a:ext cx="2969630" cy="32721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Stack(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children: &lt;Widget&gt;[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color: </a:t>
              </a:r>
              <a:r>
                <a:rPr lang="en-US" sz="1600" dirty="0" err="1">
                  <a:solidFill>
                    <a:schemeClr val="tx1"/>
                  </a:solidFill>
                </a:rPr>
                <a:t>Colors.green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color: </a:t>
              </a:r>
              <a:r>
                <a:rPr lang="en-US" sz="1600" dirty="0" err="1">
                  <a:solidFill>
                    <a:schemeClr val="tx1"/>
                  </a:solidFill>
                </a:rPr>
                <a:t>Colors.blue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color: </a:t>
              </a:r>
              <a:r>
                <a:rPr lang="en-US" sz="1600" dirty="0" err="1">
                  <a:solidFill>
                    <a:schemeClr val="tx1"/>
                  </a:solidFill>
                </a:rPr>
                <a:t>Colors.yellow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],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),  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6126" y="3172387"/>
              <a:ext cx="389895" cy="32816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46126" y="2914840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64" y="3593919"/>
            <a:ext cx="26860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7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main types of widgets in Flutter.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/>
              <a:t>Stateless widgets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 err="1"/>
              <a:t>Stateful</a:t>
            </a:r>
            <a:r>
              <a:rPr lang="en-US" dirty="0"/>
              <a:t> widgets</a:t>
            </a:r>
          </a:p>
          <a:p>
            <a:r>
              <a:rPr lang="en-US" dirty="0"/>
              <a:t>Stateless widgets: </a:t>
            </a:r>
          </a:p>
          <a:p>
            <a:pPr lvl="1"/>
            <a:r>
              <a:rPr lang="en-US" dirty="0"/>
              <a:t>It do not have any mutable(Changeable) state. </a:t>
            </a:r>
          </a:p>
          <a:p>
            <a:pPr lvl="1"/>
            <a:r>
              <a:rPr lang="en-US" dirty="0"/>
              <a:t>Their properties cannot change after they have been created.</a:t>
            </a:r>
          </a:p>
          <a:p>
            <a:pPr lvl="1"/>
            <a:r>
              <a:rPr lang="en-US" dirty="0"/>
              <a:t>It is used for simple UI elements, such as text, buttons, and images.</a:t>
            </a:r>
          </a:p>
          <a:p>
            <a:r>
              <a:rPr lang="en-US" dirty="0" err="1"/>
              <a:t>Stateful</a:t>
            </a:r>
            <a:r>
              <a:rPr lang="en-US" dirty="0"/>
              <a:t> widgets:</a:t>
            </a:r>
          </a:p>
          <a:p>
            <a:pPr lvl="1"/>
            <a:r>
              <a:rPr lang="en-US" dirty="0"/>
              <a:t>It has mutable(Changeable) state.</a:t>
            </a:r>
          </a:p>
          <a:p>
            <a:pPr lvl="1"/>
            <a:r>
              <a:rPr lang="en-US" dirty="0"/>
              <a:t>Their properties can change over time. </a:t>
            </a:r>
          </a:p>
          <a:p>
            <a:pPr lvl="1"/>
            <a:r>
              <a:rPr lang="en-US" dirty="0"/>
              <a:t>It is typically used for more complex UI elements, such as lists, forms, and dialogs.</a:t>
            </a:r>
          </a:p>
        </p:txBody>
      </p:sp>
    </p:spTree>
    <p:extLst>
      <p:ext uri="{BB962C8B-B14F-4D97-AF65-F5344CB8AC3E}">
        <p14:creationId xmlns:p14="http://schemas.microsoft.com/office/powerpoint/2010/main" val="31065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Properties of Stack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86220"/>
              </p:ext>
            </p:extLst>
          </p:nvPr>
        </p:nvGraphicFramePr>
        <p:xfrm>
          <a:off x="131762" y="835140"/>
          <a:ext cx="11928476" cy="3863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06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determines how the children widgets are positioned in the stack. It can be top, bottom, center, center-right, etc. Ex: alignment: 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Alignment.topCenter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determines the text direction. It can draw the text either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(left to right) or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(right to the left). Ex: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textDirection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TextDirection.rtl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will control the size of non-positioned children widgets in the stack. 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has three types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loose, expand and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passthrough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loose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used to set the child widget small, the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attribute makes the child widget as large as possible, and the 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passthrough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set the child widget depending on its parent widget. Ex. fit: 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StackFit.passthrough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controls the children widgets, whether visible or clipped, when it's content overflowing outside the stack. Ex.: overflow: 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Overflow.clip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clipBehavior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determines whether the content will be clipped or not.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58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Expanded </a:t>
            </a:r>
            <a:r>
              <a:rPr lang="en-US" dirty="0"/>
              <a:t>widget in flutter</a:t>
            </a:r>
            <a:r>
              <a:rPr lang="en-US" i="1" dirty="0"/>
              <a:t> </a:t>
            </a:r>
            <a:r>
              <a:rPr lang="en-US" dirty="0"/>
              <a:t>take all the available space inside Row-Column.</a:t>
            </a:r>
          </a:p>
          <a:p>
            <a:r>
              <a:rPr lang="en-US" dirty="0"/>
              <a:t>It is handy when we want a child widget or children widgets to take all the available space along the main-axis.</a:t>
            </a:r>
          </a:p>
          <a:p>
            <a:r>
              <a:rPr lang="en-US" dirty="0"/>
              <a:t>For Row the main axis is horizontal &amp; vertical for Column</a:t>
            </a:r>
            <a:r>
              <a:rPr lang="en-US" i="1" dirty="0"/>
              <a:t>.</a:t>
            </a:r>
          </a:p>
          <a:p>
            <a:r>
              <a:rPr lang="en-US" i="1" dirty="0"/>
              <a:t>Expanded</a:t>
            </a:r>
            <a:r>
              <a:rPr lang="en-US" dirty="0"/>
              <a:t> widget always be taken as the child of Row, Column, and Flex.</a:t>
            </a:r>
          </a:p>
          <a:p>
            <a:r>
              <a:rPr lang="en-US" b="1" dirty="0"/>
              <a:t>Expanded</a:t>
            </a:r>
            <a:r>
              <a:rPr lang="en-US" dirty="0"/>
              <a:t> widget is similar to the Flexible widget in flutter, with its fit property set to </a:t>
            </a:r>
            <a:r>
              <a:rPr lang="en-US" dirty="0" err="1"/>
              <a:t>FlexFit.tight</a:t>
            </a:r>
            <a:r>
              <a:rPr lang="en-US" dirty="0"/>
              <a:t> as default.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Properties of Expanded Widgets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849342"/>
              </p:ext>
            </p:extLst>
          </p:nvPr>
        </p:nvGraphicFramePr>
        <p:xfrm>
          <a:off x="131763" y="914400"/>
          <a:ext cx="11928476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7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1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child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sets the widget tree to be placed inside the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Expanded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widget.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Expanded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widget can be taken as the child of Row, Column, and Flex.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debugTypicalAncestorWidgetClass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takes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a parameter to set the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ParentData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for error messages.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controls how the child widget fills the available space. There are two options given by flutter, the first is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FlexFit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tight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sets the child to fill the space available to it and the second is 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FlexFit.loose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allows the child widget to be as large as the available space.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we decide to distribute the available space unevenly among the children widgets then we use the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 factor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 do the same.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4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84952"/>
                </a:solidFill>
              </a:rPr>
              <a:t>Expanded Widget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2254" y="981167"/>
            <a:ext cx="3793284" cy="5315130"/>
            <a:chOff x="52254" y="981167"/>
            <a:chExt cx="3793284" cy="5315130"/>
          </a:xfrm>
        </p:grpSpPr>
        <p:sp>
          <p:nvSpPr>
            <p:cNvPr id="9" name="Rectangle 8"/>
            <p:cNvSpPr/>
            <p:nvPr/>
          </p:nvSpPr>
          <p:spPr>
            <a:xfrm>
              <a:off x="464376" y="1316020"/>
              <a:ext cx="3381162" cy="4980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</a:t>
              </a:r>
              <a:r>
                <a:rPr lang="en-US" altLang="en-US" sz="1600" dirty="0">
                  <a:solidFill>
                    <a:schemeClr val="tx1"/>
                  </a:solidFill>
                </a:rPr>
                <a:t>Scaffold(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         body: Center(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child: Column(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children: &lt;Widget&gt;[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Container(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child: Center(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child: Text(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 'First widget',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 style: </a:t>
              </a:r>
              <a:r>
                <a:rPr lang="en-US" alt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altLang="en-US" sz="1600" dirty="0">
                  <a:solidFill>
                    <a:schemeClr val="tx1"/>
                  </a:solidFill>
                </a:rPr>
                <a:t>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   color: </a:t>
              </a:r>
              <a:r>
                <a:rPr lang="en-US" altLang="en-US" sz="1600" dirty="0" err="1">
                  <a:solidFill>
                    <a:schemeClr val="tx1"/>
                  </a:solidFill>
                </a:rPr>
                <a:t>Colors.white</a:t>
              </a:r>
              <a:r>
                <a:rPr lang="en-US" altLang="en-US" sz="1600" dirty="0">
                  <a:solidFill>
                    <a:schemeClr val="tx1"/>
                  </a:solidFill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</a:rPr>
                <a:t>	</a:t>
              </a:r>
              <a:r>
                <a:rPr lang="en-US" altLang="en-US" sz="1600" dirty="0">
                  <a:solidFill>
                    <a:schemeClr val="tx1"/>
                  </a:solidFill>
                </a:rPr>
                <a:t> ), ),),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color: </a:t>
              </a:r>
              <a:r>
                <a:rPr lang="en-US" altLang="en-US" sz="1600" dirty="0" err="1">
                  <a:solidFill>
                    <a:schemeClr val="tx1"/>
                  </a:solidFill>
                </a:rPr>
                <a:t>Colors.blue</a:t>
              </a:r>
              <a:r>
                <a:rPr lang="en-US" altLang="en-US" sz="1600" dirty="0">
                  <a:solidFill>
                    <a:schemeClr val="tx1"/>
                  </a:solidFill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height: 100,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width: 200,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),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        Expanded(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child: Container(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child: Center(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254" y="1316018"/>
              <a:ext cx="412123" cy="49802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2254" y="981167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72192" y="981167"/>
            <a:ext cx="4805347" cy="5349964"/>
            <a:chOff x="4172192" y="981167"/>
            <a:chExt cx="4805347" cy="5349964"/>
          </a:xfrm>
        </p:grpSpPr>
        <p:sp>
          <p:nvSpPr>
            <p:cNvPr id="16" name="Rectangle 15"/>
            <p:cNvSpPr/>
            <p:nvPr/>
          </p:nvSpPr>
          <p:spPr>
            <a:xfrm>
              <a:off x="4584314" y="1316020"/>
              <a:ext cx="4393225" cy="5015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child: Text(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   'Second widget',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   style: </a:t>
              </a:r>
              <a:r>
                <a:rPr lang="en-US" alt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altLang="en-US" sz="1600" dirty="0">
                  <a:solidFill>
                    <a:schemeClr val="tx1"/>
                  </a:solidFill>
                </a:rPr>
                <a:t>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     color: </a:t>
              </a:r>
              <a:r>
                <a:rPr lang="en-US" altLang="en-US" sz="1600" dirty="0" err="1">
                  <a:solidFill>
                    <a:schemeClr val="tx1"/>
                  </a:solidFill>
                </a:rPr>
                <a:t>Colors.white</a:t>
              </a:r>
              <a:r>
                <a:rPr lang="en-US" altLang="en-US" sz="1600" dirty="0">
                  <a:solidFill>
                    <a:schemeClr val="tx1"/>
                  </a:solidFill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   ),),  ),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color: </a:t>
              </a:r>
              <a:r>
                <a:rPr lang="en-US" altLang="en-US" sz="1600" dirty="0" err="1">
                  <a:solidFill>
                    <a:schemeClr val="tx1"/>
                  </a:solidFill>
                </a:rPr>
                <a:t>Colors.amber</a:t>
              </a:r>
              <a:r>
                <a:rPr lang="en-US" altLang="en-US" sz="1600" dirty="0">
                  <a:solidFill>
                    <a:schemeClr val="tx1"/>
                  </a:solidFill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width: 200,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),),               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Container(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child: Center(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child: Text(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 'Third widget',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 style: </a:t>
              </a:r>
              <a:r>
                <a:rPr lang="en-US" alt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altLang="en-US" sz="1600" dirty="0">
                  <a:solidFill>
                    <a:schemeClr val="tx1"/>
                  </a:solidFill>
                </a:rPr>
                <a:t>(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   color: </a:t>
              </a:r>
              <a:r>
                <a:rPr lang="en-US" altLang="en-US" sz="1600" dirty="0" err="1">
                  <a:solidFill>
                    <a:schemeClr val="tx1"/>
                  </a:solidFill>
                </a:rPr>
                <a:t>Colors.white</a:t>
              </a:r>
              <a:r>
                <a:rPr lang="en-US" altLang="en-US" sz="1600" dirty="0">
                  <a:solidFill>
                    <a:schemeClr val="tx1"/>
                  </a:solidFill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    ),),),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color: </a:t>
              </a:r>
              <a:r>
                <a:rPr lang="en-US" altLang="en-US" sz="1600" dirty="0" err="1">
                  <a:solidFill>
                    <a:schemeClr val="tx1"/>
                  </a:solidFill>
                </a:rPr>
                <a:t>Colors.orange</a:t>
              </a:r>
              <a:r>
                <a:rPr lang="en-US" altLang="en-US" sz="1600" dirty="0">
                  <a:solidFill>
                    <a:schemeClr val="tx1"/>
                  </a:solidFill>
                </a:rPr>
                <a:t>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height: 100,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  width: 200,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   ),],)),),</a:t>
              </a:r>
              <a:r>
                <a:rPr lang="en-US" sz="1600" dirty="0">
                  <a:solidFill>
                    <a:schemeClr val="tx1"/>
                  </a:solidFill>
                </a:rPr>
                <a:t> 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</a:rPr>
                <a:t>       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72192" y="1316018"/>
              <a:ext cx="412123" cy="50151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40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172192" y="981167"/>
              <a:ext cx="1159098" cy="33719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19" y="1148592"/>
            <a:ext cx="1851820" cy="46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</a:t>
            </a:r>
            <a:r>
              <a:rPr lang="en-US" b="0" dirty="0"/>
              <a:t> </a:t>
            </a:r>
            <a:r>
              <a:rPr lang="en-US" dirty="0"/>
              <a:t>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container in is a </a:t>
            </a:r>
            <a:r>
              <a:rPr lang="en-US" b="1" dirty="0"/>
              <a:t>parent widget that can contain single child widget</a:t>
            </a:r>
            <a:r>
              <a:rPr lang="en-US" dirty="0"/>
              <a:t> and manage them efficiently through width, height, padding, background color, etc.</a:t>
            </a:r>
          </a:p>
          <a:p>
            <a:r>
              <a:rPr lang="en-US" dirty="0"/>
              <a:t>It is a widget that combines common painting, positioning, and sizing of the child widgets.</a:t>
            </a:r>
          </a:p>
          <a:p>
            <a:r>
              <a:rPr lang="en-US" dirty="0"/>
              <a:t>It is similar to a box for storing contents.</a:t>
            </a:r>
          </a:p>
          <a:p>
            <a:r>
              <a:rPr lang="en-US" dirty="0"/>
              <a:t>It allows many attributes to the user for decorating its child widgets.</a:t>
            </a:r>
          </a:p>
          <a:p>
            <a:r>
              <a:rPr lang="en-US" dirty="0"/>
              <a:t>A container widget is same as </a:t>
            </a:r>
            <a:r>
              <a:rPr lang="en-US" b="1" dirty="0"/>
              <a:t>&lt;div&gt;</a:t>
            </a:r>
            <a:r>
              <a:rPr lang="en-US" dirty="0"/>
              <a:t> tag in html.</a:t>
            </a:r>
          </a:p>
          <a:p>
            <a:r>
              <a:rPr lang="en-US" dirty="0"/>
              <a:t>If this widget does not contain any child widget, it will fill the whole area on the screen automatically.</a:t>
            </a:r>
          </a:p>
          <a:p>
            <a:r>
              <a:rPr lang="en-US" dirty="0"/>
              <a:t>Otherwise, it will wrap the child widget according to the specified height &amp; width.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  <a:r>
              <a:rPr lang="en-US" b="0" dirty="0"/>
              <a:t> </a:t>
            </a:r>
            <a:r>
              <a:rPr lang="en-US" dirty="0"/>
              <a:t>Widget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00" y="792413"/>
            <a:ext cx="1825806" cy="2035436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177143" y="863444"/>
            <a:ext cx="9883678" cy="1964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basic container has a margin, border, and padding properties surrounding its child widget, as shown in the image.</a:t>
            </a:r>
          </a:p>
          <a:p>
            <a:r>
              <a:rPr lang="en-US" dirty="0"/>
              <a:t>If we have a widget that needs some background styling may be a color, shape, or size constraints, we may try to </a:t>
            </a:r>
            <a:r>
              <a:rPr lang="en-US" b="1" dirty="0"/>
              <a:t>wrap it in a container widget</a:t>
            </a:r>
            <a:r>
              <a:rPr lang="en-US" dirty="0"/>
              <a:t>.</a:t>
            </a:r>
          </a:p>
          <a:p>
            <a:r>
              <a:rPr lang="en-US" dirty="0"/>
              <a:t>This widget helps us to compose, decorate, and position its child widgets.</a:t>
            </a: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044257"/>
              </p:ext>
            </p:extLst>
          </p:nvPr>
        </p:nvGraphicFramePr>
        <p:xfrm>
          <a:off x="140471" y="2909061"/>
          <a:ext cx="10431735" cy="3434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236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store the child widget of the container.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set the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 color.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 and 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set the container's height and width according to our needs. By default, it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takes the space based on its child widget.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surround the e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mpty space around the container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the distance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between the border of the container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its child widget.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allows the developer to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decoration on the widget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It decorates or paint the widget behind the child.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24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Card</a:t>
            </a:r>
            <a:r>
              <a:rPr lang="en-US" b="0" dirty="0"/>
              <a:t> </a:t>
            </a:r>
            <a:r>
              <a:rPr lang="en-US" dirty="0"/>
              <a:t>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is a build-in widget in flutter which derives its design from Google’s Material Design Library.</a:t>
            </a:r>
          </a:p>
          <a:p>
            <a:r>
              <a:rPr lang="en-US" dirty="0"/>
              <a:t> It is a </a:t>
            </a:r>
            <a:r>
              <a:rPr lang="en-US" b="1" dirty="0"/>
              <a:t>rounded corner shape and has a shadow</a:t>
            </a:r>
            <a:r>
              <a:rPr lang="en-US" dirty="0"/>
              <a:t>.</a:t>
            </a:r>
          </a:p>
          <a:p>
            <a:r>
              <a:rPr lang="en-US" dirty="0"/>
              <a:t>We just need to call the </a:t>
            </a:r>
            <a:r>
              <a:rPr lang="en-US" b="1" dirty="0"/>
              <a:t>card constructor</a:t>
            </a:r>
            <a:r>
              <a:rPr lang="en-US" dirty="0"/>
              <a:t> and then pass a widget as child property for displaying the content.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2290139"/>
              </p:ext>
            </p:extLst>
          </p:nvPr>
        </p:nvGraphicFramePr>
        <p:xfrm>
          <a:off x="452022" y="3025939"/>
          <a:ext cx="10431735" cy="317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236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borderOnForeground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paint the border in front of a child. By default, it is true. If it is false, it painted the border behind the child.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set the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 color.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Elevation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controls the shadow size below the card. The bigger elevation value makes the bigger shadow distance.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property is used to surround the e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mpty space around the container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specify the shape of the card.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779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paint the shadow of a card.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9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Card </a:t>
            </a:r>
            <a:r>
              <a:rPr lang="en-US" dirty="0">
                <a:solidFill>
                  <a:srgbClr val="384952"/>
                </a:solidFill>
              </a:rPr>
              <a:t>Widget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78629" y="4241073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7394" y="786522"/>
            <a:ext cx="4505897" cy="5831992"/>
            <a:chOff x="57394" y="786522"/>
            <a:chExt cx="4505897" cy="5831992"/>
          </a:xfrm>
        </p:grpSpPr>
        <p:sp>
          <p:nvSpPr>
            <p:cNvPr id="9" name="Rectangle 8"/>
            <p:cNvSpPr/>
            <p:nvPr/>
          </p:nvSpPr>
          <p:spPr>
            <a:xfrm>
              <a:off x="469515" y="1121375"/>
              <a:ext cx="4093776" cy="54971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child: Container(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width: 300,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height: 200,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padding: </a:t>
              </a:r>
              <a:r>
                <a:rPr lang="en-US" sz="1600" b="1" dirty="0">
                  <a:solidFill>
                    <a:schemeClr val="tx1"/>
                  </a:solidFill>
                </a:rPr>
                <a:t>new</a:t>
              </a:r>
              <a:r>
                <a:rPr lang="en-US" sz="1600" dirty="0">
                  <a:solidFill>
                    <a:schemeClr val="tx1"/>
                  </a:solidFill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(10.0),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child: Card(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shape: </a:t>
              </a:r>
              <a:r>
                <a:rPr lang="en-US" sz="1600" dirty="0" err="1">
                  <a:solidFill>
                    <a:schemeClr val="tx1"/>
                  </a:solidFill>
                </a:rPr>
                <a:t>RoundedRectangleBorder</a:t>
              </a:r>
              <a:r>
                <a:rPr lang="en-US" sz="1600" dirty="0">
                  <a:solidFill>
                    <a:schemeClr val="tx1"/>
                  </a:solidFill>
                </a:rPr>
                <a:t>(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borderRadius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BorderRadius.circular</a:t>
              </a:r>
              <a:r>
                <a:rPr lang="en-US" sz="1600" dirty="0">
                  <a:solidFill>
                    <a:schemeClr val="tx1"/>
                  </a:solidFill>
                </a:rPr>
                <a:t>(15.0),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color: </a:t>
              </a:r>
              <a:r>
                <a:rPr lang="en-US" sz="1600" dirty="0" err="1">
                  <a:solidFill>
                    <a:schemeClr val="tx1"/>
                  </a:solidFill>
                </a:rPr>
                <a:t>Colors.red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elevation: 10,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child: Column(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mainAxisSize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MainAxisSize.min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children: &lt;Widget&gt;[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</a:t>
              </a:r>
              <a:r>
                <a:rPr lang="en-US" sz="1600" b="1" dirty="0" err="1">
                  <a:solidFill>
                    <a:schemeClr val="tx1"/>
                  </a:solidFill>
                </a:rPr>
                <a:t>const</a:t>
              </a:r>
              <a:r>
                <a:rPr lang="en-US" sz="1600" dirty="0">
                  <a:solidFill>
                    <a:schemeClr val="tx1"/>
                  </a:solidFill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</a:rPr>
                <a:t>ListTile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leading: Icon(</a:t>
              </a:r>
              <a:r>
                <a:rPr lang="en-US" sz="1600" dirty="0" err="1">
                  <a:solidFill>
                    <a:schemeClr val="tx1"/>
                  </a:solidFill>
                </a:rPr>
                <a:t>Icons.album</a:t>
              </a:r>
              <a:r>
                <a:rPr lang="en-US" sz="1600" dirty="0">
                  <a:solidFill>
                    <a:schemeClr val="tx1"/>
                  </a:solidFill>
                </a:rPr>
                <a:t>, size: 60),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title: Text(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'</a:t>
              </a:r>
              <a:r>
                <a:rPr lang="en-US" sz="1600" dirty="0" err="1">
                  <a:solidFill>
                    <a:schemeClr val="tx1"/>
                  </a:solidFill>
                </a:rPr>
                <a:t>Sonu</a:t>
              </a:r>
              <a:r>
                <a:rPr lang="en-US" sz="1600" dirty="0">
                  <a:solidFill>
                    <a:schemeClr val="tx1"/>
                  </a:solidFill>
                </a:rPr>
                <a:t> Nigam',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style: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 30.0)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),  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394" y="1121373"/>
              <a:ext cx="412123" cy="54971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57394" y="786522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48953" y="786522"/>
            <a:ext cx="4805347" cy="5762324"/>
            <a:chOff x="4648953" y="786522"/>
            <a:chExt cx="4805347" cy="5762324"/>
          </a:xfrm>
        </p:grpSpPr>
        <p:sp>
          <p:nvSpPr>
            <p:cNvPr id="16" name="Rectangle 15"/>
            <p:cNvSpPr/>
            <p:nvPr/>
          </p:nvSpPr>
          <p:spPr>
            <a:xfrm>
              <a:off x="5061075" y="1121375"/>
              <a:ext cx="4393225" cy="54274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subtitle: Text(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'Best of </a:t>
              </a:r>
              <a:r>
                <a:rPr lang="en-US" sz="1600" dirty="0" err="1">
                  <a:solidFill>
                    <a:schemeClr val="tx1"/>
                  </a:solidFill>
                </a:rPr>
                <a:t>Sonu</a:t>
              </a:r>
              <a:r>
                <a:rPr lang="en-US" sz="1600" dirty="0">
                  <a:solidFill>
                    <a:schemeClr val="tx1"/>
                  </a:solidFill>
                </a:rPr>
                <a:t> Nigam Music.',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style: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 18.0)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ButtonBar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children: &lt;Widget&gt;[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child: </a:t>
              </a:r>
              <a:r>
                <a:rPr lang="en-US" sz="1600" b="1" dirty="0" err="1">
                  <a:solidFill>
                    <a:schemeClr val="tx1"/>
                  </a:solidFill>
                </a:rPr>
                <a:t>const</a:t>
              </a:r>
              <a:r>
                <a:rPr lang="en-US" sz="1600" dirty="0">
                  <a:solidFill>
                    <a:schemeClr val="tx1"/>
                  </a:solidFill>
                </a:rPr>
                <a:t> Text('Play'),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{/* ... */},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child: </a:t>
              </a:r>
              <a:r>
                <a:rPr lang="en-US" sz="1600" b="1" dirty="0" err="1">
                  <a:solidFill>
                    <a:schemeClr val="tx1"/>
                  </a:solidFill>
                </a:rPr>
                <a:t>const</a:t>
              </a:r>
              <a:r>
                <a:rPr lang="en-US" sz="1600" dirty="0">
                  <a:solidFill>
                    <a:schemeClr val="tx1"/>
                  </a:solidFill>
                </a:rPr>
                <a:t> Text('Pause'),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{/* ... */},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),   ],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],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  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48953" y="1121373"/>
              <a:ext cx="412123" cy="54274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18" name="Round Same Side Corner Rectangle 17"/>
            <p:cNvSpPr/>
            <p:nvPr/>
          </p:nvSpPr>
          <p:spPr>
            <a:xfrm>
              <a:off x="4648953" y="786522"/>
              <a:ext cx="1159098" cy="337193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955118"/>
            <a:ext cx="2362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Listview</a:t>
            </a:r>
            <a:r>
              <a:rPr lang="en-US" b="0" dirty="0"/>
              <a:t> </a:t>
            </a:r>
            <a:r>
              <a:rPr lang="en-US" dirty="0"/>
              <a:t>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is a scrollable list of widgets arranged linearly.</a:t>
            </a:r>
          </a:p>
          <a:p>
            <a:r>
              <a:rPr lang="en-US" dirty="0"/>
              <a:t>It displays its children one after another in the scroll direction </a:t>
            </a:r>
            <a:r>
              <a:rPr lang="en-US" dirty="0" err="1"/>
              <a:t>i.e</a:t>
            </a:r>
            <a:r>
              <a:rPr lang="en-US" dirty="0"/>
              <a:t>, vertical or horizontal.</a:t>
            </a:r>
          </a:p>
          <a:p>
            <a:r>
              <a:rPr lang="en-US" dirty="0"/>
              <a:t>There are two types of </a:t>
            </a:r>
            <a:r>
              <a:rPr lang="en-US" dirty="0" err="1"/>
              <a:t>ListViews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ListView</a:t>
            </a:r>
            <a:endParaRPr lang="en-US" dirty="0"/>
          </a:p>
          <a:p>
            <a:pPr lvl="1"/>
            <a:r>
              <a:rPr lang="en-US" b="1" dirty="0" err="1"/>
              <a:t>ListView.builder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7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Listview</a:t>
            </a:r>
            <a:r>
              <a:rPr lang="en-US" dirty="0"/>
              <a:t>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A </a:t>
            </a:r>
            <a:r>
              <a:rPr lang="en-US" sz="2400" dirty="0" err="1"/>
              <a:t>ListView</a:t>
            </a:r>
            <a:r>
              <a:rPr lang="en-US" sz="2400" dirty="0"/>
              <a:t> simply takes a list of widgets and makes it scrollable</a:t>
            </a:r>
            <a:r>
              <a:rPr lang="en-US" dirty="0"/>
              <a:t>.</a:t>
            </a:r>
          </a:p>
          <a:p>
            <a:pPr marL="0" lvl="1" indent="-265113" algn="l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This is used with a few children as the List.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0840641"/>
              </p:ext>
            </p:extLst>
          </p:nvPr>
        </p:nvGraphicFramePr>
        <p:xfrm>
          <a:off x="132345" y="1806183"/>
          <a:ext cx="11928476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7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1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060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itemExtent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 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itemExtent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takes in a double value as the object to controls the scrollable area in the 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holds 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EdgeInsetsGeometryI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as the object to give space between the 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its children.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scrollDirection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 property takes in Axis 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as the object to decide the direction of the scroll on the 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shrinkWrap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 property takes in a 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 as the object to decide whether the size of the scrollable area will be determined by the contents inside the 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8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number of other types of widgets in Flutter.</a:t>
            </a:r>
          </a:p>
          <a:p>
            <a:r>
              <a:rPr lang="en-US" dirty="0"/>
              <a:t>Layout widgets</a:t>
            </a:r>
          </a:p>
          <a:p>
            <a:pPr lvl="1"/>
            <a:r>
              <a:rPr lang="en-US" dirty="0"/>
              <a:t>It is used to arrange other widgets on the screen.</a:t>
            </a:r>
          </a:p>
          <a:p>
            <a:pPr lvl="1"/>
            <a:r>
              <a:rPr lang="en-US" dirty="0"/>
              <a:t>Ex: The Row and Column widgets are layout widgets that can be used to arrange widgets in a horizontal or vertical layout. </a:t>
            </a:r>
          </a:p>
          <a:p>
            <a:r>
              <a:rPr lang="en-US" dirty="0"/>
              <a:t>Inherited widgets</a:t>
            </a:r>
          </a:p>
          <a:p>
            <a:pPr lvl="1"/>
            <a:r>
              <a:rPr lang="en-US" dirty="0"/>
              <a:t>It is used to share state between multiple widgets.</a:t>
            </a:r>
          </a:p>
          <a:p>
            <a:pPr lvl="1"/>
            <a:r>
              <a:rPr lang="en-US" dirty="0"/>
              <a:t>Ex: The Theme widget is an inherited widget that can be used to share the current theme across an entire app.</a:t>
            </a:r>
          </a:p>
          <a:p>
            <a:r>
              <a:rPr lang="en-US" dirty="0"/>
              <a:t>Gesture detectors</a:t>
            </a:r>
          </a:p>
          <a:p>
            <a:pPr lvl="1"/>
            <a:r>
              <a:rPr lang="en-US" dirty="0"/>
              <a:t>It is used to detect user input, such as taps, drags, and scrolls.</a:t>
            </a:r>
          </a:p>
          <a:p>
            <a:pPr lvl="1"/>
            <a:r>
              <a:rPr lang="en-US" dirty="0"/>
              <a:t>Ex: The Gesture Detector widget can be used to detect a tap on a widget.</a:t>
            </a:r>
          </a:p>
          <a:p>
            <a:r>
              <a:rPr lang="en-US" dirty="0"/>
              <a:t>Animated widgets</a:t>
            </a:r>
          </a:p>
          <a:p>
            <a:pPr lvl="1"/>
            <a:r>
              <a:rPr lang="en-US" dirty="0"/>
              <a:t>It is used to create animations.</a:t>
            </a:r>
          </a:p>
          <a:p>
            <a:pPr lvl="1"/>
            <a:r>
              <a:rPr lang="en-US" dirty="0"/>
              <a:t>Ex: The </a:t>
            </a:r>
            <a:r>
              <a:rPr lang="en-US" dirty="0" err="1"/>
              <a:t>FadeTransition</a:t>
            </a:r>
            <a:r>
              <a:rPr lang="en-US" dirty="0"/>
              <a:t> widget can be used to fade in or out a widget over a period of time.</a:t>
            </a:r>
          </a:p>
        </p:txBody>
      </p:sp>
    </p:spTree>
    <p:extLst>
      <p:ext uri="{BB962C8B-B14F-4D97-AF65-F5344CB8AC3E}">
        <p14:creationId xmlns:p14="http://schemas.microsoft.com/office/powerpoint/2010/main" val="148944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384952"/>
                </a:solidFill>
              </a:rPr>
              <a:t>ListView</a:t>
            </a:r>
            <a:r>
              <a:rPr lang="en-US" dirty="0">
                <a:solidFill>
                  <a:srgbClr val="384952"/>
                </a:solidFill>
              </a:rPr>
              <a:t> Widget Example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78630" y="4316394"/>
            <a:ext cx="2822676" cy="1709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01978" y="4316394"/>
            <a:ext cx="3352261" cy="209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5451" y="4281559"/>
            <a:ext cx="3805646" cy="2014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090240"/>
            <a:ext cx="6961715" cy="4804849"/>
            <a:chOff x="0" y="1090240"/>
            <a:chExt cx="6961715" cy="4804849"/>
          </a:xfrm>
        </p:grpSpPr>
        <p:sp>
          <p:nvSpPr>
            <p:cNvPr id="9" name="Rectangle 8"/>
            <p:cNvSpPr/>
            <p:nvPr/>
          </p:nvSpPr>
          <p:spPr>
            <a:xfrm>
              <a:off x="412120" y="1469104"/>
              <a:ext cx="6549595" cy="44259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</a:rPr>
                <a:t>ListView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padding: 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(20),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children: &lt;Widget&gt;[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</a:rPr>
                <a:t>CircleAvatar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maxRadius</a:t>
              </a:r>
              <a:r>
                <a:rPr lang="en-US" sz="1600" dirty="0">
                  <a:solidFill>
                    <a:schemeClr val="tx1"/>
                  </a:solidFill>
                </a:rPr>
                <a:t>: 50,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</a:rPr>
                <a:t>backgroundColor</a:t>
              </a:r>
              <a:r>
                <a:rPr lang="en-US" sz="1600" dirty="0">
                  <a:solidFill>
                    <a:schemeClr val="tx1"/>
                  </a:solidFill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</a:rPr>
                <a:t>Colors.black</a:t>
              </a:r>
              <a:r>
                <a:rPr lang="en-US" sz="1600" dirty="0">
                  <a:solidFill>
                    <a:schemeClr val="tx1"/>
                  </a:solidFill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child: Icon(</a:t>
              </a:r>
              <a:r>
                <a:rPr lang="en-US" sz="1600" dirty="0" err="1">
                  <a:solidFill>
                    <a:schemeClr val="tx1"/>
                  </a:solidFill>
                </a:rPr>
                <a:t>Icons.person</a:t>
              </a:r>
              <a:r>
                <a:rPr lang="en-US" sz="1600" dirty="0">
                  <a:solidFill>
                    <a:schemeClr val="tx1"/>
                  </a:solidFill>
                </a:rPr>
                <a:t>, color: </a:t>
              </a:r>
              <a:r>
                <a:rPr lang="en-US" sz="1600" dirty="0" err="1">
                  <a:solidFill>
                    <a:schemeClr val="tx1"/>
                  </a:solidFill>
                </a:rPr>
                <a:t>Colors.white</a:t>
              </a:r>
              <a:r>
                <a:rPr lang="en-US" sz="1600" dirty="0">
                  <a:solidFill>
                    <a:schemeClr val="tx1"/>
                  </a:solidFill>
                </a:rPr>
                <a:t>, size: 50),),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Center(child: Text('</a:t>
              </a:r>
              <a:r>
                <a:rPr lang="en-US" sz="1600" dirty="0" err="1">
                  <a:solidFill>
                    <a:schemeClr val="tx1"/>
                  </a:solidFill>
                </a:rPr>
                <a:t>Sooraj</a:t>
              </a:r>
              <a:r>
                <a:rPr lang="en-US" sz="1600" dirty="0">
                  <a:solidFill>
                    <a:schemeClr val="tx1"/>
                  </a:solidFill>
                </a:rPr>
                <a:t> S Nair',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	style: 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	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 50,),),),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Text(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"Lorem Ipsum is simply dummy text of the printing and typesetting industry. Lorem Ipsum has been the ",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style: 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 20,),),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],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1469102"/>
              <a:ext cx="412123" cy="44259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0" y="1090240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35" y="1265494"/>
            <a:ext cx="2455815" cy="47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Listview.builder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The builder() constructor constructs a repeating list of widgets.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The constructor takes two main parameters:  </a:t>
            </a:r>
          </a:p>
          <a:p>
            <a:pPr marL="598488" lvl="2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b="1" dirty="0" err="1"/>
              <a:t>itemCount</a:t>
            </a:r>
            <a:r>
              <a:rPr lang="en-US" i="1" dirty="0"/>
              <a:t>: </a:t>
            </a:r>
            <a:r>
              <a:rPr lang="en-US" dirty="0"/>
              <a:t>It is used for the number of repetitions for the widget to be constructed.</a:t>
            </a:r>
          </a:p>
          <a:p>
            <a:pPr marL="598488" lvl="2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b="1" dirty="0" err="1"/>
              <a:t>itemBuilder</a:t>
            </a:r>
            <a:r>
              <a:rPr lang="en-US" b="1" i="1" dirty="0"/>
              <a:t>: </a:t>
            </a:r>
            <a:r>
              <a:rPr lang="en-US" dirty="0"/>
              <a:t>It is used</a:t>
            </a:r>
            <a:r>
              <a:rPr lang="en-US" b="1" i="1" dirty="0"/>
              <a:t> </a:t>
            </a:r>
            <a:r>
              <a:rPr lang="en-US" dirty="0"/>
              <a:t>for constructing the widget which will be generated ‘</a:t>
            </a:r>
            <a:r>
              <a:rPr lang="en-US" b="1" dirty="0" err="1"/>
              <a:t>itemCount</a:t>
            </a:r>
            <a:r>
              <a:rPr lang="en-US" dirty="0"/>
              <a:t>‘ times.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endParaRPr lang="en-US" i="1" dirty="0"/>
          </a:p>
          <a:p>
            <a:pPr marL="598488" lvl="2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0332" y="2639093"/>
            <a:ext cx="6969964" cy="3814916"/>
            <a:chOff x="380332" y="2639093"/>
            <a:chExt cx="6969964" cy="3814916"/>
          </a:xfrm>
        </p:grpSpPr>
        <p:sp>
          <p:nvSpPr>
            <p:cNvPr id="7" name="Rectangle 6"/>
            <p:cNvSpPr/>
            <p:nvPr/>
          </p:nvSpPr>
          <p:spPr>
            <a:xfrm>
              <a:off x="792452" y="3017958"/>
              <a:ext cx="6557844" cy="34360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</a:rPr>
                <a:t>ListView.builder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</a:rPr>
                <a:t>itemCount</a:t>
              </a:r>
              <a:r>
                <a:rPr lang="en-US" sz="1600" dirty="0">
                  <a:solidFill>
                    <a:schemeClr val="tx1"/>
                  </a:solidFill>
                </a:rPr>
                <a:t>: 20,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</a:rPr>
                <a:t>itemBuilder</a:t>
              </a:r>
              <a:r>
                <a:rPr lang="en-US" sz="1600" dirty="0">
                  <a:solidFill>
                    <a:schemeClr val="tx1"/>
                  </a:solidFill>
                </a:rPr>
                <a:t>: (context, position) {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return Card(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child: Padding(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	padding: 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(20.0),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	child: Text(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	</a:t>
              </a:r>
              <a:r>
                <a:rPr lang="en-US" sz="1600" dirty="0" err="1">
                  <a:solidFill>
                    <a:schemeClr val="tx1"/>
                  </a:solidFill>
                </a:rPr>
                <a:t>position.toString</a:t>
              </a:r>
              <a:r>
                <a:rPr lang="en-US" sz="1600" dirty="0">
                  <a:solidFill>
                    <a:schemeClr val="tx1"/>
                  </a:solidFill>
                </a:rPr>
                <a:t>(),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	style: 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 22.0),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		),),);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	},),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0332" y="3017956"/>
              <a:ext cx="412121" cy="34360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380332" y="2639093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818" y="2569029"/>
            <a:ext cx="1986916" cy="39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6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Buttons are the graphical control element that provides a user to trigger an event.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Buttons are the Flutter widgets, which is a part of the material design library. </a:t>
            </a:r>
          </a:p>
          <a:p>
            <a:r>
              <a:rPr lang="en-US" dirty="0"/>
              <a:t>There are different types of buttons available in flutter:</a:t>
            </a:r>
          </a:p>
          <a:p>
            <a:pPr lvl="1"/>
            <a:r>
              <a:rPr lang="en-US" dirty="0"/>
              <a:t>Flat Button</a:t>
            </a:r>
          </a:p>
          <a:p>
            <a:pPr lvl="1"/>
            <a:r>
              <a:rPr lang="en-US" dirty="0"/>
              <a:t>Raised Button</a:t>
            </a:r>
          </a:p>
          <a:p>
            <a:pPr lvl="1"/>
            <a:r>
              <a:rPr lang="en-US" dirty="0"/>
              <a:t>Floating Button</a:t>
            </a:r>
          </a:p>
          <a:p>
            <a:pPr lvl="1"/>
            <a:r>
              <a:rPr lang="en-US" dirty="0"/>
              <a:t>Icon Button</a:t>
            </a:r>
          </a:p>
          <a:p>
            <a:pPr lvl="1"/>
            <a:r>
              <a:rPr lang="en-US" dirty="0"/>
              <a:t>Inkwell Button</a:t>
            </a:r>
          </a:p>
          <a:p>
            <a:pPr lvl="1"/>
            <a:r>
              <a:rPr lang="en-US" dirty="0"/>
              <a:t>Outline Button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400" b="1" dirty="0">
                <a:latin typeface="+mj-lt"/>
              </a:rPr>
              <a:t>Flat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 </a:t>
            </a:r>
            <a:r>
              <a:rPr lang="en-US" b="1" dirty="0"/>
              <a:t>text label button</a:t>
            </a:r>
            <a:r>
              <a:rPr lang="en-US" dirty="0"/>
              <a:t> that does not have much decoration and displayed </a:t>
            </a:r>
            <a:r>
              <a:rPr lang="en-US" b="1" dirty="0"/>
              <a:t>without any elevation</a:t>
            </a:r>
            <a:r>
              <a:rPr lang="en-US" dirty="0"/>
              <a:t>.</a:t>
            </a:r>
          </a:p>
          <a:p>
            <a:r>
              <a:rPr lang="en-US" dirty="0"/>
              <a:t>The flat button has two required properties that are: </a:t>
            </a:r>
            <a:r>
              <a:rPr lang="en-US" b="1" dirty="0"/>
              <a:t>child and </a:t>
            </a:r>
            <a:r>
              <a:rPr lang="en-US" b="1" dirty="0" err="1"/>
              <a:t>onPressed</a:t>
            </a:r>
            <a:r>
              <a:rPr lang="en-US" b="1" dirty="0"/>
              <a:t>()</a:t>
            </a:r>
            <a:r>
              <a:rPr lang="en-US" dirty="0"/>
              <a:t>.</a:t>
            </a:r>
          </a:p>
          <a:p>
            <a:r>
              <a:rPr lang="en-US" dirty="0"/>
              <a:t>It is mostly used in toolbars, dialogs, or inline with other content.</a:t>
            </a:r>
          </a:p>
          <a:p>
            <a:r>
              <a:rPr lang="en-US" dirty="0"/>
              <a:t>By default, the flat button has no color, and its text is black.</a:t>
            </a:r>
          </a:p>
          <a:p>
            <a:r>
              <a:rPr lang="en-US" dirty="0"/>
              <a:t>But, we can use color to the button and text using </a:t>
            </a:r>
            <a:r>
              <a:rPr lang="en-US" b="1" dirty="0"/>
              <a:t>color and </a:t>
            </a:r>
            <a:r>
              <a:rPr lang="en-US" b="1" dirty="0" err="1"/>
              <a:t>textColor</a:t>
            </a:r>
            <a:r>
              <a:rPr lang="en-US" dirty="0"/>
              <a:t> attributes, respectively.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31565" y="3442168"/>
            <a:ext cx="5611887" cy="2871546"/>
            <a:chOff x="231565" y="3442168"/>
            <a:chExt cx="5611887" cy="2871546"/>
          </a:xfrm>
        </p:grpSpPr>
        <p:sp>
          <p:nvSpPr>
            <p:cNvPr id="6" name="Rectangle 5"/>
            <p:cNvSpPr/>
            <p:nvPr/>
          </p:nvSpPr>
          <p:spPr>
            <a:xfrm>
              <a:off x="643686" y="3821034"/>
              <a:ext cx="5199766" cy="2492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 </a:t>
              </a:r>
              <a:r>
                <a:rPr lang="en-US" sz="1600" dirty="0" err="1">
                  <a:solidFill>
                    <a:schemeClr val="tx1"/>
                  </a:solidFill>
                </a:rPr>
                <a:t>FlatButton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child: Text('</a:t>
              </a:r>
              <a:r>
                <a:rPr lang="en-US" sz="1600" dirty="0" err="1">
                  <a:solidFill>
                    <a:schemeClr val="tx1"/>
                  </a:solidFill>
                </a:rPr>
                <a:t>LogIn</a:t>
              </a:r>
              <a:r>
                <a:rPr lang="en-US" sz="1600" dirty="0">
                  <a:solidFill>
                    <a:schemeClr val="tx1"/>
                  </a:solidFill>
                </a:rPr>
                <a:t>', style: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 20.0),),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color: </a:t>
              </a:r>
              <a:r>
                <a:rPr lang="en-US" sz="1600" dirty="0" err="1">
                  <a:solidFill>
                    <a:schemeClr val="tx1"/>
                  </a:solidFill>
                </a:rPr>
                <a:t>Colors.blueAccent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textColor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Colors.white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{},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),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1565" y="3821031"/>
              <a:ext cx="412123" cy="24926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231565" y="3442168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35" y="3619607"/>
            <a:ext cx="1410788" cy="28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400" b="1" dirty="0">
                <a:latin typeface="+mj-lt"/>
              </a:rPr>
              <a:t>Raised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button, which is based on the material widget and has a </a:t>
            </a:r>
            <a:r>
              <a:rPr lang="en-US" b="1" dirty="0"/>
              <a:t>rectangular body</a:t>
            </a:r>
            <a:r>
              <a:rPr lang="en-US" dirty="0"/>
              <a:t>.</a:t>
            </a:r>
          </a:p>
          <a:p>
            <a:r>
              <a:rPr lang="en-US" dirty="0"/>
              <a:t>It is similar to a flat button, but it </a:t>
            </a:r>
            <a:r>
              <a:rPr lang="en-US" b="1" dirty="0"/>
              <a:t>has an elevation</a:t>
            </a:r>
            <a:r>
              <a:rPr lang="en-US" dirty="0"/>
              <a:t> that will increases when the button is pressed.</a:t>
            </a:r>
          </a:p>
          <a:p>
            <a:r>
              <a:rPr lang="en-US" dirty="0"/>
              <a:t>It adds dimension to the UI along Z-axis. </a:t>
            </a:r>
          </a:p>
          <a:p>
            <a:r>
              <a:rPr lang="en-US" dirty="0"/>
              <a:t>It has several properties like text color, shape, padding, button color, the color of a button when disabled, animation time, elevation, etc.</a:t>
            </a:r>
          </a:p>
          <a:p>
            <a:r>
              <a:rPr lang="en-US" dirty="0"/>
              <a:t>This button has </a:t>
            </a:r>
            <a:r>
              <a:rPr lang="en-US" b="1" dirty="0"/>
              <a:t>two callback functions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onPressed</a:t>
            </a:r>
            <a:r>
              <a:rPr lang="en-US" b="1" dirty="0"/>
              <a:t>():</a:t>
            </a:r>
            <a:r>
              <a:rPr lang="en-US" dirty="0"/>
              <a:t> It is triggered when the button is pressed.</a:t>
            </a:r>
          </a:p>
          <a:p>
            <a:pPr lvl="1"/>
            <a:r>
              <a:rPr lang="en-US" b="1" dirty="0" err="1"/>
              <a:t>onLongPress</a:t>
            </a:r>
            <a:r>
              <a:rPr lang="en-US" b="1" dirty="0"/>
              <a:t>():</a:t>
            </a:r>
            <a:r>
              <a:rPr lang="en-US" dirty="0"/>
              <a:t> It is triggered when the button is long pressed.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6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Raised Button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108" y="925391"/>
            <a:ext cx="6256321" cy="3150220"/>
            <a:chOff x="275108" y="925391"/>
            <a:chExt cx="6256321" cy="3150220"/>
          </a:xfrm>
        </p:grpSpPr>
        <p:sp>
          <p:nvSpPr>
            <p:cNvPr id="4" name="Rectangle 3"/>
            <p:cNvSpPr/>
            <p:nvPr/>
          </p:nvSpPr>
          <p:spPr>
            <a:xfrm>
              <a:off x="687229" y="1304257"/>
              <a:ext cx="5844200" cy="27713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 </a:t>
              </a:r>
              <a:r>
                <a:rPr lang="en-US" sz="1600" dirty="0"/>
                <a:t> </a:t>
              </a:r>
              <a:r>
                <a:rPr lang="en-US" sz="1600" dirty="0" err="1">
                  <a:solidFill>
                    <a:schemeClr val="tx1"/>
                  </a:solidFill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child: Text("Click Here", style: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 20),),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_</a:t>
              </a:r>
              <a:r>
                <a:rPr lang="en-US" sz="1600" dirty="0" err="1">
                  <a:solidFill>
                    <a:schemeClr val="tx1"/>
                  </a:solidFill>
                </a:rPr>
                <a:t>changeText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color: </a:t>
              </a:r>
              <a:r>
                <a:rPr lang="en-US" sz="1600" dirty="0" err="1">
                  <a:solidFill>
                    <a:schemeClr val="tx1"/>
                  </a:solidFill>
                </a:rPr>
                <a:t>Colors.red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textColor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Colors.yellow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padding: </a:t>
              </a:r>
              <a:r>
                <a:rPr lang="en-US" sz="1600" dirty="0" err="1">
                  <a:solidFill>
                    <a:schemeClr val="tx1"/>
                  </a:solidFill>
                </a:rPr>
                <a:t>EdgeInsets.all</a:t>
              </a:r>
              <a:r>
                <a:rPr lang="en-US" sz="1600" dirty="0">
                  <a:solidFill>
                    <a:schemeClr val="tx1"/>
                  </a:solidFill>
                </a:rPr>
                <a:t>(8.0),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splashColor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Colors.grey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)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5108" y="1304254"/>
              <a:ext cx="412123" cy="27713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275108" y="925391"/>
              <a:ext cx="1159098" cy="369602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57" y="925391"/>
            <a:ext cx="1793774" cy="36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5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Floating Action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FAB button is a </a:t>
            </a:r>
            <a:r>
              <a:rPr lang="en-US" b="1" dirty="0"/>
              <a:t>circular icon button</a:t>
            </a:r>
            <a:r>
              <a:rPr lang="en-US" dirty="0"/>
              <a:t> that triggers the primary action in our application.</a:t>
            </a:r>
          </a:p>
          <a:p>
            <a:r>
              <a:rPr lang="en-US" dirty="0"/>
              <a:t>We can use this button for adding, refreshing, or sharing the content.</a:t>
            </a:r>
          </a:p>
          <a:p>
            <a:r>
              <a:rPr lang="en-US" dirty="0"/>
              <a:t>Flutter suggests using at most one FAB button per screen.</a:t>
            </a:r>
          </a:p>
          <a:p>
            <a:r>
              <a:rPr lang="en-US" dirty="0"/>
              <a:t>There are two types of Floating Action Button:</a:t>
            </a:r>
          </a:p>
          <a:p>
            <a:pPr lvl="1"/>
            <a:r>
              <a:rPr lang="en-US" b="1" dirty="0" err="1"/>
              <a:t>FloatingActionButton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It creates a simple circular floating button with a child widget inside it.</a:t>
            </a:r>
          </a:p>
          <a:p>
            <a:pPr lvl="2"/>
            <a:r>
              <a:rPr lang="en-US" dirty="0"/>
              <a:t>It must have a child parameter to display a widget.</a:t>
            </a:r>
          </a:p>
          <a:p>
            <a:pPr lvl="1"/>
            <a:r>
              <a:rPr lang="en-US" b="1" dirty="0" err="1"/>
              <a:t>FloatingActionButton.extended</a:t>
            </a:r>
            <a:r>
              <a:rPr lang="en-US" b="1" dirty="0"/>
              <a:t>:</a:t>
            </a:r>
          </a:p>
          <a:p>
            <a:pPr lvl="2"/>
            <a:r>
              <a:rPr lang="en-US" dirty="0"/>
              <a:t>It creates a wide floating button along with an icon and a label inside it.</a:t>
            </a:r>
          </a:p>
          <a:p>
            <a:pPr lvl="2"/>
            <a:r>
              <a:rPr lang="en-US" dirty="0"/>
              <a:t>Instead of a child, it uses labels and icon parameters.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5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Raised Button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4479" y="775304"/>
            <a:ext cx="6262320" cy="2492439"/>
            <a:chOff x="144479" y="775304"/>
            <a:chExt cx="6262320" cy="2492439"/>
          </a:xfrm>
        </p:grpSpPr>
        <p:sp>
          <p:nvSpPr>
            <p:cNvPr id="4" name="Rectangle 3"/>
            <p:cNvSpPr/>
            <p:nvPr/>
          </p:nvSpPr>
          <p:spPr>
            <a:xfrm>
              <a:off x="562599" y="1027611"/>
              <a:ext cx="5844200" cy="22401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 </a:t>
              </a:r>
              <a:r>
                <a:rPr lang="en-US" sz="1600" dirty="0">
                  <a:solidFill>
                    <a:schemeClr val="tx1"/>
                  </a:solidFill>
                </a:rPr>
                <a:t>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floatingActionButton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FloatingActionButton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child: Icon(</a:t>
              </a:r>
              <a:r>
                <a:rPr lang="en-US" sz="1600" dirty="0" err="1">
                  <a:solidFill>
                    <a:schemeClr val="tx1"/>
                  </a:solidFill>
                </a:rPr>
                <a:t>Icons.navigation</a:t>
              </a:r>
              <a:r>
                <a:rPr lang="en-US" sz="1600" dirty="0">
                  <a:solidFill>
                    <a:schemeClr val="tx1"/>
                  </a:solidFill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backgroundColor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Colors.green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foregroundColor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Colors.white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=</a:t>
              </a:r>
              <a:r>
                <a:rPr lang="en-US" sz="1600" b="1" dirty="0">
                  <a:solidFill>
                    <a:schemeClr val="tx1"/>
                  </a:solidFill>
                </a:rPr>
                <a:t>&gt;</a:t>
              </a:r>
              <a:r>
                <a:rPr lang="en-US" sz="1600" dirty="0">
                  <a:solidFill>
                    <a:schemeClr val="tx1"/>
                  </a:solidFill>
                </a:rPr>
                <a:t> {},  ),  ),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0478" y="1027608"/>
              <a:ext cx="412123" cy="22401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144479" y="775304"/>
              <a:ext cx="1159098" cy="25230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09" y="901457"/>
            <a:ext cx="1266110" cy="257816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8437" y="3540865"/>
            <a:ext cx="6263654" cy="3023666"/>
            <a:chOff x="128437" y="3540865"/>
            <a:chExt cx="6263654" cy="3023666"/>
          </a:xfrm>
        </p:grpSpPr>
        <p:sp>
          <p:nvSpPr>
            <p:cNvPr id="8" name="Rectangle 7"/>
            <p:cNvSpPr/>
            <p:nvPr/>
          </p:nvSpPr>
          <p:spPr>
            <a:xfrm>
              <a:off x="547891" y="3793177"/>
              <a:ext cx="5844200" cy="27713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 </a:t>
              </a:r>
              <a:r>
                <a:rPr lang="en-US" sz="1600" dirty="0">
                  <a:solidFill>
                    <a:schemeClr val="tx1"/>
                  </a:solidFill>
                </a:rPr>
                <a:t>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floatingActionButton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FloatingActionButton.extended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{},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icon: Icon(</a:t>
              </a:r>
              <a:r>
                <a:rPr lang="en-US" sz="1600" dirty="0" err="1">
                  <a:solidFill>
                    <a:schemeClr val="tx1"/>
                  </a:solidFill>
                </a:rPr>
                <a:t>Icons.save</a:t>
              </a:r>
              <a:r>
                <a:rPr lang="en-US" sz="1600" dirty="0">
                  <a:solidFill>
                    <a:schemeClr val="tx1"/>
                  </a:solidFill>
                </a:rPr>
                <a:t>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label: Text("Save"),</a:t>
              </a:r>
              <a:r>
                <a:rPr lang="en-US" sz="1600" dirty="0"/>
                <a:t>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	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5770" y="3793174"/>
              <a:ext cx="412123" cy="27713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" name="Round Same Side Corner Rectangle 15"/>
            <p:cNvSpPr/>
            <p:nvPr/>
          </p:nvSpPr>
          <p:spPr>
            <a:xfrm>
              <a:off x="128437" y="3540865"/>
              <a:ext cx="1159098" cy="25230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99" y="3831573"/>
            <a:ext cx="1328820" cy="27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400" b="1" dirty="0">
                <a:latin typeface="+mj-lt"/>
              </a:rPr>
              <a:t>Icon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InkWell</a:t>
            </a:r>
            <a:r>
              <a:rPr lang="en-US" dirty="0"/>
              <a:t> button is a material design concept, which is used for </a:t>
            </a:r>
            <a:r>
              <a:rPr lang="en-US" b="1" dirty="0"/>
              <a:t>touch response</a:t>
            </a:r>
            <a:r>
              <a:rPr lang="en-US" dirty="0"/>
              <a:t>.</a:t>
            </a:r>
          </a:p>
          <a:p>
            <a:r>
              <a:rPr lang="en-US" dirty="0"/>
              <a:t>This widget comes under the Material widget where the ink reactions are actually painted.</a:t>
            </a:r>
          </a:p>
          <a:p>
            <a:r>
              <a:rPr lang="en-US" dirty="0"/>
              <a:t>It creates the app UI interactive by adding gesture feedback.</a:t>
            </a:r>
          </a:p>
          <a:p>
            <a:r>
              <a:rPr lang="en-US" dirty="0"/>
              <a:t>It is mainly used for adding </a:t>
            </a:r>
            <a:r>
              <a:rPr lang="en-US" b="1" dirty="0"/>
              <a:t>splash ripple effect</a:t>
            </a:r>
            <a:r>
              <a:rPr lang="en-US" dirty="0"/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5829" y="2750371"/>
            <a:ext cx="5611887" cy="3241124"/>
            <a:chOff x="245829" y="2750371"/>
            <a:chExt cx="5611887" cy="3241124"/>
          </a:xfrm>
        </p:grpSpPr>
        <p:sp>
          <p:nvSpPr>
            <p:cNvPr id="6" name="Rectangle 5"/>
            <p:cNvSpPr/>
            <p:nvPr/>
          </p:nvSpPr>
          <p:spPr>
            <a:xfrm>
              <a:off x="657950" y="3017182"/>
              <a:ext cx="5199766" cy="29743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 </a:t>
              </a:r>
              <a:r>
                <a:rPr lang="en-US" sz="1600" dirty="0">
                  <a:solidFill>
                    <a:schemeClr val="tx1"/>
                  </a:solidFill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</a:rPr>
                <a:t>InkWell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</a:t>
              </a:r>
              <a:r>
                <a:rPr lang="en-US" sz="1600" dirty="0"/>
                <a:t> </a:t>
              </a:r>
              <a:r>
                <a:rPr lang="en-US" sz="1600" dirty="0" err="1">
                  <a:solidFill>
                    <a:schemeClr val="tx1"/>
                  </a:solidFill>
                </a:rPr>
                <a:t>splashColor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Colors.green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highlightColor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Colors.blue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child: Icon(</a:t>
              </a:r>
              <a:r>
                <a:rPr lang="en-US" sz="1600" dirty="0" err="1">
                  <a:solidFill>
                    <a:schemeClr val="tx1"/>
                  </a:solidFill>
                </a:rPr>
                <a:t>Icons.ring_volume</a:t>
              </a:r>
              <a:r>
                <a:rPr lang="en-US" sz="1600" dirty="0">
                  <a:solidFill>
                    <a:schemeClr val="tx1"/>
                  </a:solidFill>
                </a:rPr>
                <a:t>, size: 50),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onTap</a:t>
              </a:r>
              <a:r>
                <a:rPr lang="en-US" sz="1600" dirty="0">
                  <a:solidFill>
                    <a:schemeClr val="tx1"/>
                  </a:solidFill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setState</a:t>
              </a:r>
              <a:r>
                <a:rPr lang="en-US" sz="1600" dirty="0">
                  <a:solidFill>
                    <a:schemeClr val="tx1"/>
                  </a:solidFill>
                </a:rPr>
                <a:t>(()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_volume += 2;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});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},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5829" y="3017180"/>
              <a:ext cx="412123" cy="29743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245829" y="2750371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737" y="2599433"/>
            <a:ext cx="1900783" cy="38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7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3400" b="1" dirty="0">
                <a:latin typeface="+mj-lt"/>
              </a:rPr>
              <a:t>Outline</a:t>
            </a:r>
            <a:r>
              <a:rPr lang="en-US" sz="3600" dirty="0"/>
              <a:t> </a:t>
            </a:r>
            <a:r>
              <a:rPr lang="en-US" sz="3400" b="1" dirty="0">
                <a:latin typeface="+mj-lt"/>
              </a:rPr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similar to the flat button, but it contains a thin grey rounded rectangle border.</a:t>
            </a:r>
          </a:p>
          <a:p>
            <a:r>
              <a:rPr lang="en-US" dirty="0"/>
              <a:t>Its outline border is defined by the shape attribute.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4206" y="2010143"/>
            <a:ext cx="6163679" cy="3241124"/>
            <a:chOff x="324206" y="2010143"/>
            <a:chExt cx="6163679" cy="3241124"/>
          </a:xfrm>
        </p:grpSpPr>
        <p:sp>
          <p:nvSpPr>
            <p:cNvPr id="6" name="Rectangle 5"/>
            <p:cNvSpPr/>
            <p:nvPr/>
          </p:nvSpPr>
          <p:spPr>
            <a:xfrm>
              <a:off x="736326" y="2276954"/>
              <a:ext cx="5751559" cy="29743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 </a:t>
              </a:r>
              <a:r>
                <a:rPr lang="en-US" sz="1600" dirty="0">
                  <a:solidFill>
                    <a:schemeClr val="tx1"/>
                  </a:solidFill>
                </a:rPr>
                <a:t> </a:t>
              </a:r>
              <a:r>
                <a:rPr lang="en-US" sz="1600" dirty="0" err="1">
                  <a:solidFill>
                    <a:schemeClr val="tx1"/>
                  </a:solidFill>
                </a:rPr>
                <a:t>OutlineButton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</a:t>
              </a:r>
              <a:r>
                <a:rPr lang="en-US" sz="1600" dirty="0"/>
                <a:t> </a:t>
              </a:r>
              <a:r>
                <a:rPr lang="en-US" sz="1600" dirty="0">
                  <a:solidFill>
                    <a:schemeClr val="tx1"/>
                  </a:solidFill>
                </a:rPr>
                <a:t>child: Text("Outline Button", style: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 20.0),),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highlightedBorderColor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Colors.red</a:t>
              </a:r>
              <a:r>
                <a:rPr lang="en-US" sz="16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shape: </a:t>
              </a:r>
              <a:r>
                <a:rPr lang="en-US" sz="1600" dirty="0" err="1">
                  <a:solidFill>
                    <a:schemeClr val="tx1"/>
                  </a:solidFill>
                </a:rPr>
                <a:t>RoundedRectangleBorder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borderRadius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BorderRadius.circular</a:t>
              </a:r>
              <a:r>
                <a:rPr lang="en-US" sz="1600" dirty="0">
                  <a:solidFill>
                    <a:schemeClr val="tx1"/>
                  </a:solidFill>
                </a:rPr>
                <a:t>(15)),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{},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},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4206" y="2276952"/>
              <a:ext cx="412123" cy="29743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324206" y="2010143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08" y="1733506"/>
            <a:ext cx="1868261" cy="38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Vs </a:t>
            </a:r>
            <a:r>
              <a:rPr lang="en-US" dirty="0" err="1"/>
              <a:t>Statefull</a:t>
            </a:r>
            <a:r>
              <a:rPr lang="en-US" dirty="0"/>
              <a:t> Widgets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887855"/>
              </p:ext>
            </p:extLst>
          </p:nvPr>
        </p:nvGraphicFramePr>
        <p:xfrm>
          <a:off x="131763" y="863600"/>
          <a:ext cx="1192847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Stateless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Statefull</a:t>
                      </a:r>
                      <a:r>
                        <a:rPr lang="en-US" sz="24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 is Immutable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 is Mutable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en-US" sz="2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 UI elements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Used for 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UI elements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 does not change in the runtime</a:t>
                      </a:r>
                      <a:endParaRPr lang="en-US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It will</a:t>
                      </a:r>
                      <a:r>
                        <a:rPr lang="en-US" sz="2400" baseline="0" dirty="0"/>
                        <a:t> change its description in runtime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It is reusable</a:t>
                      </a:r>
                      <a:r>
                        <a:rPr lang="en-US" sz="2400" baseline="0" dirty="0"/>
                        <a:t> as its state is not changed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It is less reusable</a:t>
                      </a:r>
                      <a:r>
                        <a:rPr lang="en-US" sz="2400" baseline="0" dirty="0"/>
                        <a:t> as the state needs to be managed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Performance is 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 inefficient if the state changes frequently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Ex. 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Text, Button, Image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Ex. 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List, Form, Dialog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44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Image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create an app in Flutter, it includes both code and assets (resources).</a:t>
            </a:r>
          </a:p>
          <a:p>
            <a:r>
              <a:rPr lang="en-US" dirty="0"/>
              <a:t>An asset is a file, which is bundled and deployed with the app and is accessible at runtime.</a:t>
            </a:r>
          </a:p>
          <a:p>
            <a:r>
              <a:rPr lang="en-US" dirty="0"/>
              <a:t>The asset can include static data, configuration files, icons, and images.</a:t>
            </a:r>
          </a:p>
          <a:p>
            <a:r>
              <a:rPr lang="en-US" dirty="0"/>
              <a:t>The Flutter supports many image formats, such as JPEG, </a:t>
            </a:r>
            <a:r>
              <a:rPr lang="en-US" dirty="0" err="1"/>
              <a:t>WebP</a:t>
            </a:r>
            <a:r>
              <a:rPr lang="en-US" dirty="0"/>
              <a:t>, PNG, GIF, animated </a:t>
            </a:r>
            <a:r>
              <a:rPr lang="en-US" dirty="0" err="1"/>
              <a:t>WebP</a:t>
            </a:r>
            <a:r>
              <a:rPr lang="en-US" dirty="0"/>
              <a:t>/GIF, BMP, and WBMP.</a:t>
            </a:r>
          </a:p>
          <a:p>
            <a:r>
              <a:rPr lang="en-US" dirty="0"/>
              <a:t>Displaying images is the fundamental concept of most of the mobile apps.</a:t>
            </a:r>
          </a:p>
          <a:p>
            <a:r>
              <a:rPr lang="en-US" dirty="0"/>
              <a:t>Flutter has an Image widget that allows displaying different types of images in the mobile application.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2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Display local images in Flutter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display an image in Flutter, do the following steps:</a:t>
            </a:r>
          </a:p>
          <a:p>
            <a:pPr lvl="1"/>
            <a:r>
              <a:rPr lang="en-US" b="1" dirty="0"/>
              <a:t>Step 1:</a:t>
            </a:r>
            <a:r>
              <a:rPr lang="en-US" dirty="0"/>
              <a:t> First, we need to create a new </a:t>
            </a:r>
            <a:r>
              <a:rPr lang="en-US" b="1" dirty="0"/>
              <a:t>folder</a:t>
            </a:r>
            <a:r>
              <a:rPr lang="en-US" dirty="0"/>
              <a:t> inside the root of the Flutter project and named it assets. We can also give it any other name if you want.</a:t>
            </a:r>
          </a:p>
          <a:p>
            <a:pPr lvl="1"/>
            <a:r>
              <a:rPr lang="en-US" b="1" dirty="0"/>
              <a:t>Step 2:</a:t>
            </a:r>
            <a:r>
              <a:rPr lang="en-US" dirty="0"/>
              <a:t> Next, inside this folder, add one image manually.</a:t>
            </a:r>
          </a:p>
          <a:p>
            <a:pPr lvl="1"/>
            <a:r>
              <a:rPr lang="en-US" b="1" dirty="0"/>
              <a:t>Step 3:</a:t>
            </a:r>
            <a:r>
              <a:rPr lang="en-US" dirty="0"/>
              <a:t> Update the </a:t>
            </a:r>
            <a:r>
              <a:rPr lang="en-US" b="1" dirty="0" err="1"/>
              <a:t>pubspec.yaml</a:t>
            </a:r>
            <a:r>
              <a:rPr lang="en-US" dirty="0"/>
              <a:t> file. Suppose the image name is </a:t>
            </a:r>
            <a:r>
              <a:rPr lang="en-US" b="1" dirty="0"/>
              <a:t>tablet.png,</a:t>
            </a:r>
            <a:r>
              <a:rPr lang="en-US" dirty="0"/>
              <a:t> then </a:t>
            </a:r>
            <a:r>
              <a:rPr lang="en-US" dirty="0" err="1"/>
              <a:t>pubspec.yaml</a:t>
            </a:r>
            <a:r>
              <a:rPr lang="en-US" dirty="0"/>
              <a:t> file is.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the assets folder contains more than one image, we can include it by specifying the directory name with the </a:t>
            </a:r>
            <a:r>
              <a:rPr lang="en-US" b="1" dirty="0"/>
              <a:t>slash (/)</a:t>
            </a:r>
            <a:r>
              <a:rPr lang="en-US" dirty="0"/>
              <a:t> character at the end.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4766" y="2654577"/>
            <a:ext cx="3498857" cy="1089148"/>
            <a:chOff x="994766" y="2654577"/>
            <a:chExt cx="3498857" cy="1089148"/>
          </a:xfrm>
        </p:grpSpPr>
        <p:sp>
          <p:nvSpPr>
            <p:cNvPr id="6" name="Rectangle 5"/>
            <p:cNvSpPr/>
            <p:nvPr/>
          </p:nvSpPr>
          <p:spPr>
            <a:xfrm>
              <a:off x="1406886" y="2921388"/>
              <a:ext cx="3086737" cy="822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assets: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- assets/tablet.png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- assets/background.png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994766" y="2921386"/>
              <a:ext cx="412123" cy="8223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994766" y="2654577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94766" y="4863213"/>
            <a:ext cx="3498857" cy="1089148"/>
            <a:chOff x="994766" y="4863213"/>
            <a:chExt cx="3498857" cy="1089148"/>
          </a:xfrm>
        </p:grpSpPr>
        <p:sp>
          <p:nvSpPr>
            <p:cNvPr id="9" name="Rectangle 8"/>
            <p:cNvSpPr/>
            <p:nvPr/>
          </p:nvSpPr>
          <p:spPr>
            <a:xfrm>
              <a:off x="1406886" y="5130024"/>
              <a:ext cx="3086737" cy="822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flutter: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assets: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- assets/  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94766" y="5130022"/>
              <a:ext cx="412123" cy="8223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994766" y="4863213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42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Image Widget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67749" y="866274"/>
            <a:ext cx="7313211" cy="4594000"/>
            <a:chOff x="367749" y="866274"/>
            <a:chExt cx="7313211" cy="4594000"/>
          </a:xfrm>
        </p:grpSpPr>
        <p:sp>
          <p:nvSpPr>
            <p:cNvPr id="6" name="Rectangle 5"/>
            <p:cNvSpPr/>
            <p:nvPr/>
          </p:nvSpPr>
          <p:spPr>
            <a:xfrm>
              <a:off x="779869" y="1254649"/>
              <a:ext cx="6901091" cy="42056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child: Column(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children: &lt;Widget&gt;[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Image.asset</a:t>
              </a:r>
              <a:r>
                <a:rPr lang="en-US" sz="1600" dirty="0">
                  <a:solidFill>
                    <a:schemeClr val="tx1"/>
                  </a:solidFill>
                </a:rPr>
                <a:t>('assets/tablet.png'),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Text(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'A tablet is a wireless touch screen computer that is smaller than a notebook but larger than a smartphone.',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    style: </a:t>
              </a:r>
              <a:r>
                <a:rPr lang="en-US" sz="1600" dirty="0" err="1">
                  <a:solidFill>
                    <a:schemeClr val="tx1"/>
                  </a:solidFill>
                </a:rPr>
                <a:t>TextStyle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fontSize</a:t>
              </a:r>
              <a:r>
                <a:rPr lang="en-US" sz="1600" dirty="0">
                  <a:solidFill>
                    <a:schemeClr val="tx1"/>
                  </a:solidFill>
                </a:rPr>
                <a:t>: 20.0),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)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],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7749" y="1254647"/>
              <a:ext cx="412123" cy="42056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367749" y="866274"/>
              <a:ext cx="1159098" cy="37911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29" y="1116611"/>
            <a:ext cx="22383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4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Display images from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Displaying images from the internet or network is very simple.</a:t>
            </a:r>
          </a:p>
          <a:p>
            <a:r>
              <a:rPr lang="en-US" dirty="0"/>
              <a:t>Flutter provides a built-in method </a:t>
            </a:r>
            <a:r>
              <a:rPr lang="en-US" b="1" dirty="0" err="1"/>
              <a:t>Image.network</a:t>
            </a:r>
            <a:r>
              <a:rPr lang="en-US" dirty="0"/>
              <a:t> to work with images from a URL.</a:t>
            </a:r>
          </a:p>
          <a:p>
            <a:r>
              <a:rPr lang="en-US" dirty="0"/>
              <a:t>The </a:t>
            </a:r>
            <a:r>
              <a:rPr lang="en-US" dirty="0" err="1"/>
              <a:t>Image.network</a:t>
            </a:r>
            <a:r>
              <a:rPr lang="en-US" dirty="0"/>
              <a:t> method also allows you to use some optional properties, such as height, width, color, fit, and many more.</a:t>
            </a:r>
          </a:p>
          <a:p>
            <a:r>
              <a:rPr lang="en-US" dirty="0"/>
              <a:t>We can use the following syntax to display an image from the internet.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80960" y="3128211"/>
            <a:ext cx="5014149" cy="1217367"/>
            <a:chOff x="480960" y="3128211"/>
            <a:chExt cx="5014149" cy="1217367"/>
          </a:xfrm>
        </p:grpSpPr>
        <p:sp>
          <p:nvSpPr>
            <p:cNvPr id="12" name="Rectangle 11"/>
            <p:cNvSpPr/>
            <p:nvPr/>
          </p:nvSpPr>
          <p:spPr>
            <a:xfrm>
              <a:off x="893081" y="3536296"/>
              <a:ext cx="4602028" cy="8092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Image.network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'https://picsum.photos/250?image=9',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)  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0960" y="3536293"/>
              <a:ext cx="412123" cy="8092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480960" y="3128211"/>
              <a:ext cx="1159098" cy="39881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50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Navigation and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 and routing are some of the core concepts of all mobile application.</a:t>
            </a:r>
          </a:p>
          <a:p>
            <a:r>
              <a:rPr lang="en-US" dirty="0"/>
              <a:t>It allows the user to move between different pages.</a:t>
            </a:r>
          </a:p>
          <a:p>
            <a:r>
              <a:rPr lang="en-US" dirty="0"/>
              <a:t>The screens and pages are known as </a:t>
            </a:r>
            <a:r>
              <a:rPr lang="en-US" b="1" dirty="0"/>
              <a:t>routes,</a:t>
            </a:r>
            <a:r>
              <a:rPr lang="en-US" dirty="0"/>
              <a:t> and these routes are just a widget.</a:t>
            </a:r>
          </a:p>
          <a:p>
            <a:r>
              <a:rPr lang="en-US" dirty="0"/>
              <a:t>In Android, a route is similar to an </a:t>
            </a:r>
            <a:r>
              <a:rPr lang="en-US" b="1" dirty="0"/>
              <a:t>Activity,</a:t>
            </a:r>
            <a:r>
              <a:rPr lang="en-US" dirty="0"/>
              <a:t> whereas, in iOS, it is equivalent to a </a:t>
            </a:r>
            <a:r>
              <a:rPr lang="en-US" b="1" dirty="0" err="1"/>
              <a:t>ViewController</a:t>
            </a:r>
            <a:r>
              <a:rPr lang="en-US" b="1" dirty="0"/>
              <a:t>.</a:t>
            </a:r>
          </a:p>
          <a:p>
            <a:r>
              <a:rPr lang="en-US" dirty="0"/>
              <a:t>the way to handle the navigation to different pages is known as </a:t>
            </a:r>
            <a:r>
              <a:rPr lang="en-US" b="1" dirty="0"/>
              <a:t>routing.</a:t>
            </a:r>
          </a:p>
          <a:p>
            <a:r>
              <a:rPr lang="en-US" dirty="0"/>
              <a:t>Flutter provides a basic routing class </a:t>
            </a:r>
            <a:r>
              <a:rPr lang="en-US" b="1" dirty="0" err="1"/>
              <a:t>MaterialPageRoute</a:t>
            </a:r>
            <a:r>
              <a:rPr lang="en-US" dirty="0"/>
              <a:t> and two methods </a:t>
            </a:r>
            <a:r>
              <a:rPr lang="en-US" b="1" dirty="0" err="1"/>
              <a:t>Navigator.push</a:t>
            </a:r>
            <a:r>
              <a:rPr lang="en-US" b="1" dirty="0"/>
              <a:t>()</a:t>
            </a:r>
            <a:r>
              <a:rPr lang="en-US" dirty="0"/>
              <a:t> and </a:t>
            </a:r>
            <a:r>
              <a:rPr lang="en-US" b="1" dirty="0" err="1"/>
              <a:t>Navigator.pop</a:t>
            </a:r>
            <a:r>
              <a:rPr lang="en-US" b="1" dirty="0"/>
              <a:t>()</a:t>
            </a:r>
            <a:r>
              <a:rPr lang="en-US" dirty="0"/>
              <a:t> that shows how to navigate between two routes.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Navigation and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steps are required to start navigation in your application.</a:t>
            </a:r>
          </a:p>
          <a:p>
            <a:pPr lvl="1"/>
            <a:r>
              <a:rPr lang="en-US" b="1" dirty="0"/>
              <a:t>Step 1:</a:t>
            </a:r>
            <a:r>
              <a:rPr lang="en-US" dirty="0"/>
              <a:t> First, you need to create two routes.</a:t>
            </a:r>
          </a:p>
          <a:p>
            <a:pPr lvl="1"/>
            <a:r>
              <a:rPr lang="en-US" b="1" dirty="0"/>
              <a:t>Step 2:</a:t>
            </a:r>
            <a:r>
              <a:rPr lang="en-US" dirty="0"/>
              <a:t> Then, navigate to one route from another route by using the </a:t>
            </a:r>
            <a:r>
              <a:rPr lang="en-US" dirty="0" err="1"/>
              <a:t>Navigator.push</a:t>
            </a:r>
            <a:r>
              <a:rPr lang="en-US" dirty="0"/>
              <a:t>() method.</a:t>
            </a:r>
          </a:p>
          <a:p>
            <a:pPr lvl="1"/>
            <a:r>
              <a:rPr lang="en-US" b="1" dirty="0"/>
              <a:t>Step 3:</a:t>
            </a:r>
            <a:r>
              <a:rPr lang="en-US" dirty="0"/>
              <a:t> Finally, navigate to the first route by using the </a:t>
            </a:r>
            <a:r>
              <a:rPr lang="en-US" dirty="0" err="1"/>
              <a:t>Navigator.pop</a:t>
            </a:r>
            <a:r>
              <a:rPr lang="en-US" dirty="0"/>
              <a:t>() method.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1180" y="2320190"/>
            <a:ext cx="4580157" cy="4211238"/>
            <a:chOff x="131180" y="2320190"/>
            <a:chExt cx="4580157" cy="4211238"/>
          </a:xfrm>
        </p:grpSpPr>
        <p:sp>
          <p:nvSpPr>
            <p:cNvPr id="6" name="Rectangle 5"/>
            <p:cNvSpPr/>
            <p:nvPr/>
          </p:nvSpPr>
          <p:spPr>
            <a:xfrm>
              <a:off x="543300" y="2577737"/>
              <a:ext cx="4168037" cy="3953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title: Text('First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child: Text('Open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// Navigate to second route when tapped.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1180" y="2577737"/>
              <a:ext cx="412123" cy="39536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131180" y="2320190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Route - 1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68792" y="2320190"/>
            <a:ext cx="4749974" cy="4211238"/>
            <a:chOff x="4968792" y="2320190"/>
            <a:chExt cx="4749974" cy="4211238"/>
          </a:xfrm>
        </p:grpSpPr>
        <p:sp>
          <p:nvSpPr>
            <p:cNvPr id="9" name="Rectangle 8"/>
            <p:cNvSpPr/>
            <p:nvPr/>
          </p:nvSpPr>
          <p:spPr>
            <a:xfrm>
              <a:off x="5380912" y="2577737"/>
              <a:ext cx="4337854" cy="3953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title: Text("Second Route"),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// Navigate back to first route when tapped.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child: Text('Go back!'),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  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68792" y="2577737"/>
              <a:ext cx="412123" cy="39536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4968792" y="2320190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Route - 2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61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Navigator.push()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Navigator.push</a:t>
            </a:r>
            <a:r>
              <a:rPr lang="en-US" dirty="0"/>
              <a:t>() method is used to navigate/switch to a new route/page/screen.</a:t>
            </a:r>
          </a:p>
          <a:p>
            <a:r>
              <a:rPr lang="en-US" dirty="0"/>
              <a:t>Here, the </a:t>
            </a:r>
            <a:r>
              <a:rPr lang="en-US" b="1" dirty="0"/>
              <a:t>push()</a:t>
            </a:r>
            <a:r>
              <a:rPr lang="en-US" dirty="0"/>
              <a:t> method adds a page/route on the stack and then manage it by using the </a:t>
            </a:r>
            <a:r>
              <a:rPr lang="en-US" b="1" dirty="0"/>
              <a:t>Navigator.</a:t>
            </a:r>
          </a:p>
          <a:p>
            <a:r>
              <a:rPr lang="en-US" dirty="0"/>
              <a:t>Again we use </a:t>
            </a:r>
            <a:r>
              <a:rPr lang="en-US" dirty="0" err="1"/>
              <a:t>MaterialPageRoute</a:t>
            </a:r>
            <a:r>
              <a:rPr lang="en-US" dirty="0"/>
              <a:t> class that allows transition between the routes using a platform-specific animation.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80961" y="3133976"/>
            <a:ext cx="6925227" cy="2673266"/>
            <a:chOff x="480961" y="3133976"/>
            <a:chExt cx="6925227" cy="2673266"/>
          </a:xfrm>
        </p:grpSpPr>
        <p:sp>
          <p:nvSpPr>
            <p:cNvPr id="12" name="Rectangle 11"/>
            <p:cNvSpPr/>
            <p:nvPr/>
          </p:nvSpPr>
          <p:spPr>
            <a:xfrm>
              <a:off x="962525" y="3614373"/>
              <a:ext cx="6443663" cy="2192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// Within the `</a:t>
              </a:r>
              <a:r>
                <a:rPr lang="en-US" sz="2000" dirty="0" err="1">
                  <a:solidFill>
                    <a:schemeClr val="tx1"/>
                  </a:solidFill>
                </a:rPr>
                <a:t>FirstRoute</a:t>
              </a:r>
              <a:r>
                <a:rPr lang="en-US" sz="2000" dirty="0">
                  <a:solidFill>
                    <a:schemeClr val="tx1"/>
                  </a:solidFill>
                </a:rPr>
                <a:t>` widget  </a:t>
              </a:r>
            </a:p>
            <a:p>
              <a:r>
                <a:rPr lang="en-US" sz="2000" dirty="0" err="1">
                  <a:solidFill>
                    <a:schemeClr val="tx1"/>
                  </a:solidFill>
                </a:rPr>
                <a:t>onPressed</a:t>
              </a:r>
              <a:r>
                <a:rPr lang="en-US" sz="2000" dirty="0">
                  <a:solidFill>
                    <a:schemeClr val="tx1"/>
                  </a:solidFill>
                </a:rPr>
                <a:t>: () {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</a:t>
              </a:r>
              <a:r>
                <a:rPr lang="en-US" sz="2000" dirty="0" err="1">
                  <a:solidFill>
                    <a:schemeClr val="tx1"/>
                  </a:solidFill>
                </a:rPr>
                <a:t>Navigator.push</a:t>
              </a:r>
              <a:r>
                <a:rPr lang="en-US" sz="20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  context,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  </a:t>
              </a:r>
              <a:r>
                <a:rPr lang="en-US" sz="2000" dirty="0" err="1">
                  <a:solidFill>
                    <a:schemeClr val="tx1"/>
                  </a:solidFill>
                </a:rPr>
                <a:t>MaterialPageRoute</a:t>
              </a:r>
              <a:r>
                <a:rPr lang="en-US" sz="2000" dirty="0">
                  <a:solidFill>
                    <a:schemeClr val="tx1"/>
                  </a:solidFill>
                </a:rPr>
                <a:t>(builder: (context) =&gt; </a:t>
              </a:r>
              <a:r>
                <a:rPr lang="en-US" sz="2000" dirty="0" err="1">
                  <a:solidFill>
                    <a:schemeClr val="tx1"/>
                  </a:solidFill>
                </a:rPr>
                <a:t>SecondRoute</a:t>
              </a:r>
              <a:r>
                <a:rPr lang="en-US" sz="2000" dirty="0">
                  <a:solidFill>
                    <a:schemeClr val="tx1"/>
                  </a:solidFill>
                </a:rPr>
                <a:t>()),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);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}  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0961" y="3614371"/>
              <a:ext cx="481564" cy="2192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480961" y="3133976"/>
              <a:ext cx="1159098" cy="48039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06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Navigator.pop()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pop()</a:t>
            </a:r>
            <a:r>
              <a:rPr lang="en-US" dirty="0"/>
              <a:t> method allows us to remove the current route from the stack, which is managed by the Navigator.</a:t>
            </a:r>
          </a:p>
          <a:p>
            <a:r>
              <a:rPr lang="en-US" dirty="0"/>
              <a:t>we need to use </a:t>
            </a:r>
            <a:r>
              <a:rPr lang="en-US" dirty="0" err="1"/>
              <a:t>Navigator.pop</a:t>
            </a:r>
            <a:r>
              <a:rPr lang="en-US" dirty="0"/>
              <a:t>() method to close the second route and return to the first route.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46665" y="2329311"/>
            <a:ext cx="6925229" cy="1876927"/>
            <a:chOff x="346665" y="2662989"/>
            <a:chExt cx="6925229" cy="1876927"/>
          </a:xfrm>
        </p:grpSpPr>
        <p:sp>
          <p:nvSpPr>
            <p:cNvPr id="12" name="Rectangle 11"/>
            <p:cNvSpPr/>
            <p:nvPr/>
          </p:nvSpPr>
          <p:spPr>
            <a:xfrm>
              <a:off x="873672" y="3159693"/>
              <a:ext cx="6398222" cy="13802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// Within the </a:t>
              </a:r>
              <a:r>
                <a:rPr lang="en-US" sz="2000" dirty="0" err="1">
                  <a:solidFill>
                    <a:schemeClr val="tx1"/>
                  </a:solidFill>
                </a:rPr>
                <a:t>SecondRoute</a:t>
              </a:r>
              <a:r>
                <a:rPr lang="en-US" sz="2000" dirty="0">
                  <a:solidFill>
                    <a:schemeClr val="tx1"/>
                  </a:solidFill>
                </a:rPr>
                <a:t> widget  </a:t>
              </a:r>
            </a:p>
            <a:p>
              <a:r>
                <a:rPr lang="en-US" sz="2000" dirty="0" err="1">
                  <a:solidFill>
                    <a:schemeClr val="tx1"/>
                  </a:solidFill>
                </a:rPr>
                <a:t>onPressed</a:t>
              </a:r>
              <a:r>
                <a:rPr lang="en-US" sz="2000" dirty="0">
                  <a:solidFill>
                    <a:schemeClr val="tx1"/>
                  </a:solidFill>
                </a:rPr>
                <a:t>: () {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</a:t>
              </a:r>
              <a:r>
                <a:rPr lang="en-US" sz="2000" dirty="0" err="1">
                  <a:solidFill>
                    <a:schemeClr val="tx1"/>
                  </a:solidFill>
                </a:rPr>
                <a:t>Navigator.pop</a:t>
              </a:r>
              <a:r>
                <a:rPr lang="en-US" sz="2000" dirty="0">
                  <a:solidFill>
                    <a:schemeClr val="tx1"/>
                  </a:solidFill>
                </a:rPr>
                <a:t>(context);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}  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6666" y="3159691"/>
              <a:ext cx="527006" cy="13802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346665" y="2662989"/>
              <a:ext cx="1159098" cy="48743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41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Navigation Using </a:t>
            </a:r>
            <a:r>
              <a:rPr lang="en-US" sz="3400" b="1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MaterialPageRoute</a:t>
            </a:r>
            <a:endParaRPr lang="en-US" sz="3400" b="1" kern="12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5161" y="914401"/>
            <a:ext cx="4266649" cy="5334642"/>
            <a:chOff x="325161" y="914401"/>
            <a:chExt cx="4266649" cy="5334642"/>
          </a:xfrm>
        </p:grpSpPr>
        <p:sp>
          <p:nvSpPr>
            <p:cNvPr id="9" name="Rectangle 8"/>
            <p:cNvSpPr/>
            <p:nvPr/>
          </p:nvSpPr>
          <p:spPr>
            <a:xfrm>
              <a:off x="737282" y="1311284"/>
              <a:ext cx="3854528" cy="49377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title: Text('First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child: Text('Open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Navigator.push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context,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MaterialPageRoute</a:t>
              </a:r>
              <a:r>
                <a:rPr lang="en-US" sz="1600" dirty="0">
                  <a:solidFill>
                    <a:schemeClr val="tx1"/>
                  </a:solidFill>
                </a:rPr>
                <a:t>(builder: (context) =&gt; </a:t>
              </a:r>
              <a:r>
                <a:rPr lang="en-US" sz="1600" dirty="0" err="1">
                  <a:solidFill>
                    <a:schemeClr val="tx1"/>
                  </a:solidFill>
                </a:rPr>
                <a:t>SecondRoute</a:t>
              </a:r>
              <a:r>
                <a:rPr lang="en-US" sz="1600" dirty="0">
                  <a:solidFill>
                    <a:schemeClr val="tx1"/>
                  </a:solidFill>
                </a:rPr>
                <a:t>()),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); 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  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5161" y="1311284"/>
              <a:ext cx="412123" cy="49377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325161" y="914401"/>
              <a:ext cx="1159098" cy="396884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Route - 1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003931" y="914402"/>
            <a:ext cx="4749974" cy="4488056"/>
            <a:chOff x="5003931" y="914402"/>
            <a:chExt cx="4749974" cy="4488056"/>
          </a:xfrm>
        </p:grpSpPr>
        <p:sp>
          <p:nvSpPr>
            <p:cNvPr id="15" name="Rectangle 14"/>
            <p:cNvSpPr/>
            <p:nvPr/>
          </p:nvSpPr>
          <p:spPr>
            <a:xfrm>
              <a:off x="5416051" y="1311284"/>
              <a:ext cx="4337854" cy="40911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title: Text("Second Route"),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Navigator.pop</a:t>
              </a:r>
              <a:r>
                <a:rPr lang="en-US" sz="1600" dirty="0">
                  <a:solidFill>
                    <a:schemeClr val="tx1"/>
                  </a:solidFill>
                </a:rPr>
                <a:t>(context);  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child: Text('Go back!'),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  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03931" y="1311283"/>
              <a:ext cx="412123" cy="4091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36</a:t>
              </a:r>
            </a:p>
          </p:txBody>
        </p:sp>
        <p:sp>
          <p:nvSpPr>
            <p:cNvPr id="17" name="Round Same Side Corner Rectangle 16"/>
            <p:cNvSpPr/>
            <p:nvPr/>
          </p:nvSpPr>
          <p:spPr>
            <a:xfrm>
              <a:off x="5003931" y="914402"/>
              <a:ext cx="1159098" cy="396880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Route - 2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44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Navigation with Named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Navigator maintains the stack-based history of routes.</a:t>
            </a:r>
          </a:p>
          <a:p>
            <a:r>
              <a:rPr lang="en-US" dirty="0"/>
              <a:t>If there is a need to navigate to the same screen in many parts of the app, this approach is not beneficial because it results in </a:t>
            </a:r>
            <a:r>
              <a:rPr lang="en-US" b="1" dirty="0"/>
              <a:t>code duplication.</a:t>
            </a:r>
          </a:p>
          <a:p>
            <a:r>
              <a:rPr lang="en-US" dirty="0"/>
              <a:t>To this problem can be removed by defining the named routes and can use the </a:t>
            </a:r>
            <a:r>
              <a:rPr lang="en-US" b="1" dirty="0"/>
              <a:t>named routes</a:t>
            </a:r>
            <a:r>
              <a:rPr lang="en-US" dirty="0"/>
              <a:t> for navigation.</a:t>
            </a:r>
          </a:p>
          <a:p>
            <a:r>
              <a:rPr lang="en-US" dirty="0"/>
              <a:t>We can work with named routes by using the </a:t>
            </a:r>
            <a:r>
              <a:rPr lang="en-US" b="1" dirty="0" err="1"/>
              <a:t>Navigator.pushNamed</a:t>
            </a:r>
            <a:r>
              <a:rPr lang="en-US" b="1" dirty="0"/>
              <a:t>()</a:t>
            </a:r>
            <a:r>
              <a:rPr lang="en-US" dirty="0"/>
              <a:t> function.</a:t>
            </a:r>
          </a:p>
          <a:p>
            <a:r>
              <a:rPr lang="en-US" dirty="0"/>
              <a:t>This function takes two required arguments (build context and string) and one optional argument.</a:t>
            </a:r>
          </a:p>
          <a:p>
            <a:r>
              <a:rPr lang="en-US" dirty="0"/>
              <a:t>Also, we know about the </a:t>
            </a:r>
            <a:r>
              <a:rPr lang="en-US" dirty="0" err="1"/>
              <a:t>MaterialPageRoute</a:t>
            </a:r>
            <a:r>
              <a:rPr lang="en-US" dirty="0"/>
              <a:t>, which is responsible for page transition.</a:t>
            </a:r>
          </a:p>
          <a:p>
            <a:r>
              <a:rPr lang="en-US" dirty="0"/>
              <a:t>The </a:t>
            </a:r>
            <a:r>
              <a:rPr lang="en-US" dirty="0" err="1"/>
              <a:t>MaterialApp</a:t>
            </a:r>
            <a:r>
              <a:rPr lang="en-US" dirty="0"/>
              <a:t> constructor is responsible for defining the initial route and other routes themselves.</a:t>
            </a:r>
          </a:p>
          <a:p>
            <a:r>
              <a:rPr lang="en-US" dirty="0"/>
              <a:t>Here the initial route tells the start of the page and routes property defines the available named routes and widgets.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9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Structure of flutter app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structure of a Flutter application is based on the widget tree. </a:t>
            </a:r>
          </a:p>
          <a:p>
            <a:r>
              <a:rPr lang="en-US" dirty="0"/>
              <a:t>The widget tree is a hierarchical structure of widgets that represents the entire UI of the application. </a:t>
            </a:r>
          </a:p>
          <a:p>
            <a:r>
              <a:rPr lang="en-US" dirty="0"/>
              <a:t>The root of the widget tree is the </a:t>
            </a:r>
            <a:r>
              <a:rPr lang="en-US" dirty="0" err="1">
                <a:solidFill>
                  <a:srgbClr val="C00000"/>
                </a:solidFill>
              </a:rPr>
              <a:t>MaterialApp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widget, which is the main entry point for all Flutter applications.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2311" y="3125615"/>
            <a:ext cx="6033322" cy="1846979"/>
            <a:chOff x="402311" y="3125615"/>
            <a:chExt cx="6033322" cy="1846979"/>
          </a:xfrm>
        </p:grpSpPr>
        <p:sp>
          <p:nvSpPr>
            <p:cNvPr id="4" name="Rectangle 3"/>
            <p:cNvSpPr/>
            <p:nvPr/>
          </p:nvSpPr>
          <p:spPr>
            <a:xfrm>
              <a:off x="814433" y="3460125"/>
              <a:ext cx="5621200" cy="1512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MaterialApp</a:t>
              </a:r>
              <a:endParaRPr lang="en-US" sz="1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 Scaffold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  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AppBar</a:t>
              </a:r>
              <a:endParaRPr lang="en-US" sz="1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   Body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     Center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       Text("Hello, world!")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2311" y="3460123"/>
              <a:ext cx="412123" cy="15124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402311" y="3125615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83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Define the routes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93039" y="1204363"/>
            <a:ext cx="7003603" cy="3894504"/>
            <a:chOff x="276997" y="1588168"/>
            <a:chExt cx="7003603" cy="3894504"/>
          </a:xfrm>
        </p:grpSpPr>
        <p:sp>
          <p:nvSpPr>
            <p:cNvPr id="6" name="Rectangle 5"/>
            <p:cNvSpPr/>
            <p:nvPr/>
          </p:nvSpPr>
          <p:spPr>
            <a:xfrm>
              <a:off x="930442" y="1997148"/>
              <a:ext cx="6350158" cy="34855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 err="1">
                  <a:solidFill>
                    <a:schemeClr val="tx1"/>
                  </a:solidFill>
                </a:rPr>
                <a:t>MaterialApp</a:t>
              </a:r>
              <a:r>
                <a:rPr lang="en-US" sz="20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title: 'Named Route Navigation',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theme: </a:t>
              </a:r>
              <a:r>
                <a:rPr lang="en-US" sz="2000" dirty="0" err="1">
                  <a:solidFill>
                    <a:schemeClr val="tx1"/>
                  </a:solidFill>
                </a:rPr>
                <a:t>ThemeData</a:t>
              </a:r>
              <a:r>
                <a:rPr lang="en-US" sz="20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  </a:t>
              </a:r>
              <a:r>
                <a:rPr lang="en-US" sz="2000" dirty="0" err="1">
                  <a:solidFill>
                    <a:schemeClr val="tx1"/>
                  </a:solidFill>
                </a:rPr>
                <a:t>primarySwatch</a:t>
              </a:r>
              <a:r>
                <a:rPr lang="en-US" sz="2000" dirty="0">
                  <a:solidFill>
                    <a:schemeClr val="tx1"/>
                  </a:solidFill>
                </a:rPr>
                <a:t>: </a:t>
              </a:r>
              <a:r>
                <a:rPr lang="en-US" sz="2000" dirty="0" err="1">
                  <a:solidFill>
                    <a:schemeClr val="tx1"/>
                  </a:solidFill>
                </a:rPr>
                <a:t>Colors.green</a:t>
              </a:r>
              <a:r>
                <a:rPr lang="en-US" sz="2000" dirty="0">
                  <a:solidFill>
                    <a:schemeClr val="tx1"/>
                  </a:solidFill>
                </a:rPr>
                <a:t>,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),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</a:t>
              </a:r>
              <a:r>
                <a:rPr lang="en-US" sz="2000" dirty="0" err="1">
                  <a:solidFill>
                    <a:schemeClr val="tx1"/>
                  </a:solidFill>
                </a:rPr>
                <a:t>initialRoute</a:t>
              </a:r>
              <a:r>
                <a:rPr lang="en-US" sz="2000" dirty="0">
                  <a:solidFill>
                    <a:schemeClr val="tx1"/>
                  </a:solidFill>
                </a:rPr>
                <a:t>: '/',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routes: {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  '/': (context) =&gt; </a:t>
              </a:r>
              <a:r>
                <a:rPr lang="en-US" sz="2000" dirty="0" err="1">
                  <a:solidFill>
                    <a:schemeClr val="tx1"/>
                  </a:solidFill>
                </a:rPr>
                <a:t>HomeScreen</a:t>
              </a:r>
              <a:r>
                <a:rPr lang="en-US" sz="2000" dirty="0">
                  <a:solidFill>
                    <a:schemeClr val="tx1"/>
                  </a:solidFill>
                </a:rPr>
                <a:t>(),  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  '/second': (context) =&gt; </a:t>
              </a:r>
              <a:r>
                <a:rPr lang="en-US" sz="2000" dirty="0" err="1">
                  <a:solidFill>
                    <a:schemeClr val="tx1"/>
                  </a:solidFill>
                </a:rPr>
                <a:t>SecondScreen</a:t>
              </a:r>
              <a:r>
                <a:rPr lang="en-US" sz="2000" dirty="0">
                  <a:solidFill>
                    <a:schemeClr val="tx1"/>
                  </a:solidFill>
                </a:rPr>
                <a:t>(),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  },  </a:t>
              </a:r>
            </a:p>
            <a:p>
              <a:r>
                <a:rPr lang="en-US" sz="2000" dirty="0">
                  <a:solidFill>
                    <a:schemeClr val="tx1"/>
                  </a:solidFill>
                </a:rPr>
                <a:t>));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6997" y="1987635"/>
              <a:ext cx="653445" cy="3495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20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276997" y="1588168"/>
              <a:ext cx="1159098" cy="39946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75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Navigation with Named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step, we need to call </a:t>
            </a:r>
            <a:r>
              <a:rPr lang="en-US" dirty="0" err="1"/>
              <a:t>Navigator.pushNamed</a:t>
            </a:r>
            <a:r>
              <a:rPr lang="en-US" dirty="0"/>
              <a:t>() method for navigation.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1" y="4206238"/>
            <a:ext cx="8076650" cy="1785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63543" y="1276358"/>
            <a:ext cx="4169417" cy="593720"/>
            <a:chOff x="463543" y="1391834"/>
            <a:chExt cx="4169417" cy="593720"/>
          </a:xfrm>
        </p:grpSpPr>
        <p:sp>
          <p:nvSpPr>
            <p:cNvPr id="6" name="Rectangle 5"/>
            <p:cNvSpPr/>
            <p:nvPr/>
          </p:nvSpPr>
          <p:spPr>
            <a:xfrm>
              <a:off x="875663" y="1658645"/>
              <a:ext cx="3757297" cy="326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err="1">
                  <a:solidFill>
                    <a:schemeClr val="tx1"/>
                  </a:solidFill>
                </a:rPr>
                <a:t>Navigator.pushNamed</a:t>
              </a:r>
              <a:r>
                <a:rPr lang="en-US" sz="1600" dirty="0">
                  <a:solidFill>
                    <a:schemeClr val="tx1"/>
                  </a:solidFill>
                </a:rPr>
                <a:t>(context, '/second');  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63543" y="1658643"/>
              <a:ext cx="412123" cy="3269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ound Same Side Corner Rectangle 7"/>
            <p:cNvSpPr/>
            <p:nvPr/>
          </p:nvSpPr>
          <p:spPr>
            <a:xfrm>
              <a:off x="463543" y="1391834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3543" y="2036149"/>
            <a:ext cx="4779018" cy="4427122"/>
            <a:chOff x="463543" y="2036149"/>
            <a:chExt cx="4779018" cy="4427122"/>
          </a:xfrm>
        </p:grpSpPr>
        <p:sp>
          <p:nvSpPr>
            <p:cNvPr id="10" name="Rectangle 9"/>
            <p:cNvSpPr/>
            <p:nvPr/>
          </p:nvSpPr>
          <p:spPr>
            <a:xfrm>
              <a:off x="875664" y="2293696"/>
              <a:ext cx="4366897" cy="41695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title: Text('First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child: Text('Open route'),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 </a:t>
              </a:r>
              <a:r>
                <a:rPr lang="en-US" sz="1600" dirty="0"/>
                <a:t> </a:t>
              </a:r>
              <a:r>
                <a:rPr lang="en-US" sz="1600" dirty="0" err="1">
                  <a:solidFill>
                    <a:schemeClr val="tx1"/>
                  </a:solidFill>
                </a:rPr>
                <a:t>Navigator.pushNamed</a:t>
              </a:r>
              <a:r>
                <a:rPr lang="en-US" sz="1600" dirty="0">
                  <a:solidFill>
                    <a:schemeClr val="tx1"/>
                  </a:solidFill>
                </a:rPr>
                <a:t>(context, '/second'); 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); 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),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 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  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3543" y="2293696"/>
              <a:ext cx="412123" cy="41603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463543" y="2036149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Route - 1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65055" y="2036149"/>
            <a:ext cx="4749974" cy="4219948"/>
            <a:chOff x="5565055" y="2036149"/>
            <a:chExt cx="4749974" cy="4219948"/>
          </a:xfrm>
        </p:grpSpPr>
        <p:sp>
          <p:nvSpPr>
            <p:cNvPr id="13" name="Rectangle 12"/>
            <p:cNvSpPr/>
            <p:nvPr/>
          </p:nvSpPr>
          <p:spPr>
            <a:xfrm>
              <a:off x="5977175" y="2293697"/>
              <a:ext cx="4337854" cy="396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@override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Widget build(</a:t>
              </a:r>
              <a:r>
                <a:rPr lang="en-US" sz="1600" dirty="0" err="1">
                  <a:solidFill>
                    <a:schemeClr val="tx1"/>
                  </a:solidFill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</a:rPr>
                <a:t> context)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</a:t>
              </a:r>
              <a:r>
                <a:rPr lang="en-US" sz="1600" b="1" dirty="0">
                  <a:solidFill>
                    <a:schemeClr val="tx1"/>
                  </a:solidFill>
                </a:rPr>
                <a:t>return</a:t>
              </a:r>
              <a:r>
                <a:rPr lang="en-US" sz="1600" dirty="0">
                  <a:solidFill>
                    <a:schemeClr val="tx1"/>
                  </a:solidFill>
                </a:rPr>
                <a:t> Scaffold(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: </a:t>
              </a:r>
              <a:r>
                <a:rPr lang="en-US" sz="1600" dirty="0" err="1">
                  <a:solidFill>
                    <a:schemeClr val="tx1"/>
                  </a:solidFill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title: Text("Second Route"),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body: Center(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child: </a:t>
              </a:r>
              <a:r>
                <a:rPr lang="en-US" sz="1600" dirty="0" err="1">
                  <a:solidFill>
                    <a:schemeClr val="tx1"/>
                  </a:solidFill>
                </a:rPr>
                <a:t>RaisedButton</a:t>
              </a:r>
              <a:r>
                <a:rPr lang="en-US" sz="1600" dirty="0">
                  <a:solidFill>
                    <a:schemeClr val="tx1"/>
                  </a:solidFill>
                </a:rPr>
                <a:t>(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onPressed</a:t>
              </a:r>
              <a:r>
                <a:rPr lang="en-US" sz="1600" dirty="0">
                  <a:solidFill>
                    <a:schemeClr val="tx1"/>
                  </a:solidFill>
                </a:rPr>
                <a:t>: () {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  </a:t>
              </a:r>
              <a:r>
                <a:rPr lang="en-US" sz="1600" dirty="0" err="1">
                  <a:solidFill>
                    <a:schemeClr val="tx1"/>
                  </a:solidFill>
                </a:rPr>
                <a:t>Navigator.pop</a:t>
              </a:r>
              <a:r>
                <a:rPr lang="en-US" sz="1600" dirty="0">
                  <a:solidFill>
                    <a:schemeClr val="tx1"/>
                  </a:solidFill>
                </a:rPr>
                <a:t>(context);  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},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  child: Text('Go back!'),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  ),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  );  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  }  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5055" y="2293696"/>
              <a:ext cx="412123" cy="39624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5" name="Round Same Side Corner Rectangle 14"/>
            <p:cNvSpPr/>
            <p:nvPr/>
          </p:nvSpPr>
          <p:spPr>
            <a:xfrm>
              <a:off x="5565055" y="2036149"/>
              <a:ext cx="1159098" cy="257547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Route - 2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94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30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MaterialApp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MaterialApp</a:t>
            </a:r>
            <a:r>
              <a:rPr lang="en-US" dirty="0"/>
              <a:t> is a predefined class or widget in a flutter.</a:t>
            </a:r>
          </a:p>
          <a:p>
            <a:r>
              <a:rPr lang="en-US" dirty="0"/>
              <a:t>It is likely the main or core component of a flutter app.</a:t>
            </a:r>
          </a:p>
          <a:p>
            <a:r>
              <a:rPr lang="en-US" dirty="0"/>
              <a:t>It provides a wrapper around other Material Widgets.</a:t>
            </a:r>
          </a:p>
          <a:p>
            <a:r>
              <a:rPr lang="en-US" dirty="0"/>
              <a:t>We can access all the other components and widgets provided by Flutter SDK using </a:t>
            </a:r>
            <a:r>
              <a:rPr lang="en-US" dirty="0" err="1"/>
              <a:t>MaterialApp</a:t>
            </a:r>
            <a:r>
              <a:rPr lang="en-US" dirty="0"/>
              <a:t> class.</a:t>
            </a:r>
          </a:p>
          <a:p>
            <a:r>
              <a:rPr lang="en-US" dirty="0"/>
              <a:t>There are different properties available to access</a:t>
            </a:r>
          </a:p>
          <a:p>
            <a:pPr lvl="1"/>
            <a:r>
              <a:rPr lang="en-US" b="1" dirty="0"/>
              <a:t>action: </a:t>
            </a:r>
            <a:r>
              <a:rPr lang="en-US" dirty="0"/>
              <a:t>This property takes in  </a:t>
            </a:r>
            <a:r>
              <a:rPr lang="en-US" i="1" dirty="0"/>
              <a:t>Map&lt;Type, Action&lt;Intent&gt;&gt; </a:t>
            </a:r>
            <a:r>
              <a:rPr lang="en-US" dirty="0"/>
              <a:t>as the object. It controls intent keys.</a:t>
            </a:r>
          </a:p>
          <a:p>
            <a:pPr lvl="1"/>
            <a:r>
              <a:rPr lang="en-US" b="1" dirty="0" err="1"/>
              <a:t>backButtonDispatcher</a:t>
            </a:r>
            <a:r>
              <a:rPr lang="en-US" b="1" dirty="0"/>
              <a:t>: </a:t>
            </a:r>
            <a:r>
              <a:rPr lang="en-US" dirty="0"/>
              <a:t>It decided how to handle the back button.</a:t>
            </a:r>
          </a:p>
          <a:p>
            <a:pPr lvl="1"/>
            <a:r>
              <a:rPr lang="en-US" b="1" dirty="0"/>
              <a:t>color: </a:t>
            </a:r>
            <a:r>
              <a:rPr lang="en-US" dirty="0"/>
              <a:t>It controls the primary color used in the application.</a:t>
            </a:r>
          </a:p>
          <a:p>
            <a:pPr lvl="1"/>
            <a:r>
              <a:rPr lang="en-US" b="1" dirty="0" err="1"/>
              <a:t>darkTheme</a:t>
            </a:r>
            <a:r>
              <a:rPr lang="en-US" b="1" dirty="0"/>
              <a:t>: </a:t>
            </a:r>
            <a:r>
              <a:rPr lang="en-US" dirty="0"/>
              <a:t>It provided theme data for the dark theme for the application.</a:t>
            </a:r>
          </a:p>
          <a:p>
            <a:pPr lvl="1"/>
            <a:r>
              <a:rPr lang="en-US" b="1" dirty="0"/>
              <a:t>home:</a:t>
            </a:r>
            <a:r>
              <a:rPr lang="en-US" dirty="0"/>
              <a:t> This property takes in </a:t>
            </a:r>
            <a:r>
              <a:rPr lang="en-US" i="1" dirty="0"/>
              <a:t>widget </a:t>
            </a:r>
            <a:r>
              <a:rPr lang="en-US" dirty="0"/>
              <a:t>as the object to show on the default route of the app.</a:t>
            </a:r>
          </a:p>
          <a:p>
            <a:pPr lvl="1"/>
            <a:r>
              <a:rPr lang="en-US" b="1" dirty="0" err="1"/>
              <a:t>initialRoute</a:t>
            </a:r>
            <a:r>
              <a:rPr lang="en-US" b="1" dirty="0"/>
              <a:t>:</a:t>
            </a:r>
            <a:r>
              <a:rPr lang="en-US" dirty="0"/>
              <a:t> This property takes in a </a:t>
            </a:r>
            <a:r>
              <a:rPr lang="en-US" i="1" dirty="0"/>
              <a:t>string </a:t>
            </a:r>
            <a:r>
              <a:rPr lang="en-US" dirty="0"/>
              <a:t>as the object to give the name of the first route in which the navigator is built.</a:t>
            </a:r>
          </a:p>
          <a:p>
            <a:pPr lvl="1"/>
            <a:r>
              <a:rPr lang="en-US" b="1" dirty="0"/>
              <a:t>locale: </a:t>
            </a:r>
            <a:r>
              <a:rPr lang="en-US" dirty="0"/>
              <a:t>It provides a locale for the </a:t>
            </a:r>
            <a:r>
              <a:rPr lang="en-US" i="1" dirty="0" err="1"/>
              <a:t>MaterialApp</a:t>
            </a:r>
            <a:r>
              <a:rPr lang="en-US" i="1" dirty="0"/>
              <a:t>.</a:t>
            </a:r>
            <a:endParaRPr lang="en-US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188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MaterialApp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title: </a:t>
            </a:r>
            <a:r>
              <a:rPr lang="en-US" dirty="0"/>
              <a:t>The </a:t>
            </a:r>
            <a:r>
              <a:rPr lang="en-US" i="1" dirty="0"/>
              <a:t>title</a:t>
            </a:r>
            <a:r>
              <a:rPr lang="en-US" dirty="0"/>
              <a:t> property takes in a </a:t>
            </a:r>
            <a:r>
              <a:rPr lang="en-US" i="1" dirty="0"/>
              <a:t>string </a:t>
            </a:r>
            <a:r>
              <a:rPr lang="en-US" dirty="0"/>
              <a:t>as the object to decide the one-line description of the app for the device.</a:t>
            </a:r>
          </a:p>
          <a:p>
            <a:r>
              <a:rPr lang="en-US" b="1" dirty="0"/>
              <a:t>theme: </a:t>
            </a:r>
            <a:r>
              <a:rPr lang="en-US" dirty="0"/>
              <a:t>This property takes in </a:t>
            </a:r>
            <a:r>
              <a:rPr lang="en-US" i="1" dirty="0" err="1"/>
              <a:t>ThemeData</a:t>
            </a:r>
            <a:r>
              <a:rPr lang="en-US" i="1" dirty="0"/>
              <a:t> </a:t>
            </a:r>
            <a:r>
              <a:rPr lang="en-US" dirty="0"/>
              <a:t>class as the object to describe the theme for the </a:t>
            </a:r>
            <a:r>
              <a:rPr lang="en-US" dirty="0" err="1"/>
              <a:t>MaterialApp</a:t>
            </a:r>
            <a:r>
              <a:rPr lang="en-US" dirty="0"/>
              <a:t>.</a:t>
            </a:r>
          </a:p>
          <a:p>
            <a:r>
              <a:rPr lang="en-US" dirty="0"/>
              <a:t>There are plenty more properties associated with it.</a:t>
            </a:r>
          </a:p>
        </p:txBody>
      </p:sp>
    </p:spTree>
    <p:extLst>
      <p:ext uri="{BB962C8B-B14F-4D97-AF65-F5344CB8AC3E}">
        <p14:creationId xmlns:p14="http://schemas.microsoft.com/office/powerpoint/2010/main" val="336384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2975" y="95033"/>
            <a:ext cx="7792454" cy="6427686"/>
            <a:chOff x="262975" y="95033"/>
            <a:chExt cx="7792454" cy="6427686"/>
          </a:xfrm>
        </p:grpSpPr>
        <p:sp>
          <p:nvSpPr>
            <p:cNvPr id="5" name="Rectangle 4"/>
            <p:cNvSpPr/>
            <p:nvPr/>
          </p:nvSpPr>
          <p:spPr>
            <a:xfrm>
              <a:off x="262975" y="429541"/>
              <a:ext cx="412123" cy="60931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19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20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21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22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23</a:t>
              </a:r>
            </a:p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24</a:t>
              </a:r>
            </a:p>
            <a:p>
              <a:pPr algn="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75097" y="429542"/>
              <a:ext cx="7380332" cy="60931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import </a:t>
              </a:r>
              <a:r>
                <a:rPr lang="en-US" sz="1600" dirty="0">
                  <a:solidFill>
                    <a:srgbClr val="3333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'</a:t>
              </a:r>
              <a:r>
                <a:rPr lang="en-US" sz="1600" dirty="0" err="1">
                  <a:solidFill>
                    <a:srgbClr val="3333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package:flutter</a:t>
              </a:r>
              <a:r>
                <a:rPr lang="en-US" sz="1600" dirty="0">
                  <a:solidFill>
                    <a:srgbClr val="3333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/</a:t>
              </a:r>
              <a:r>
                <a:rPr lang="en-US" sz="1600" dirty="0" err="1">
                  <a:solidFill>
                    <a:srgbClr val="3333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material.dart</a:t>
              </a:r>
              <a:r>
                <a:rPr lang="en-US" sz="1600" dirty="0">
                  <a:solidFill>
                    <a:srgbClr val="3333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'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;</a:t>
              </a:r>
            </a:p>
            <a:p>
              <a:endParaRPr lang="en-US" sz="1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600" dirty="0">
                  <a:solidFill>
                    <a:srgbClr val="38495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void 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main() {</a:t>
              </a:r>
            </a:p>
            <a:p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runApp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(</a:t>
              </a:r>
              <a:r>
                <a:rPr lang="en-US" sz="1600" dirty="0" err="1">
                  <a:solidFill>
                    <a:srgbClr val="38495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const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GFGapp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());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600" dirty="0">
                  <a:solidFill>
                    <a:srgbClr val="38495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class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MaterialScreen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extends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StatelessWidget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{</a:t>
              </a:r>
            </a:p>
            <a:p>
              <a:r>
                <a:rPr lang="en-US" sz="1600" dirty="0" err="1">
                  <a:solidFill>
                    <a:srgbClr val="38495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const</a:t>
              </a:r>
              <a:r>
                <a:rPr lang="en-US" sz="1600" dirty="0">
                  <a:solidFill>
                    <a:srgbClr val="38495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MaterialScreen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({Key? key}) : super(key: key);</a:t>
              </a:r>
            </a:p>
            <a:p>
              <a:endParaRPr lang="en-US" sz="1600" dirty="0">
                <a:solidFill>
                  <a:srgbClr val="607D8B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@override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Widget build(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BuildContext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context) {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	</a:t>
              </a:r>
              <a:r>
                <a:rPr lang="en-US" sz="1600" dirty="0">
                  <a:solidFill>
                    <a:srgbClr val="38495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return</a:t>
              </a:r>
              <a:r>
                <a:rPr lang="en-US" sz="1600" dirty="0">
                  <a:solidFill>
                    <a:srgbClr val="607D8B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MaterialApp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	title: 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'</a:t>
              </a:r>
              <a:r>
                <a:rPr lang="en-US" sz="1600" dirty="0" err="1">
                  <a:solidFill>
                    <a:srgbClr val="0000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Darshan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University'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	theme: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ThemeData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primarySwatch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Colors.green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darkTheme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ThemeData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primarySwatch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Colors.grey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	color: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Colors.amberAccent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supportedLocales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: {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const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Locale(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'</a:t>
              </a:r>
              <a:r>
                <a:rPr lang="en-US" sz="1600" dirty="0" err="1">
                  <a:solidFill>
                    <a:srgbClr val="0000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en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'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, ' ')},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	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debugShowCheckedModeBanner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: false,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	home: Scaffold(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		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AppBar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(title: </a:t>
              </a:r>
              <a:r>
                <a:rPr lang="en-US" sz="16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const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Text(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'</a:t>
              </a:r>
              <a:r>
                <a:rPr lang="en-US" sz="1600" dirty="0" err="1">
                  <a:solidFill>
                    <a:srgbClr val="0000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Darshan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University'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)),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		),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	);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}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}</a:t>
              </a:r>
            </a:p>
            <a:p>
              <a:endParaRPr lang="en-US" sz="1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262975" y="95033"/>
              <a:ext cx="1159098" cy="334851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68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4855</TotalTime>
  <Words>11820</Words>
  <Application>Microsoft Office PowerPoint</Application>
  <PresentationFormat>Widescreen</PresentationFormat>
  <Paragraphs>1587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Wingdings</vt:lpstr>
      <vt:lpstr>Roboto Condensed Light</vt:lpstr>
      <vt:lpstr>Calibri</vt:lpstr>
      <vt:lpstr>Roboto Condensed</vt:lpstr>
      <vt:lpstr>Wingdings 3</vt:lpstr>
      <vt:lpstr>Office Theme</vt:lpstr>
      <vt:lpstr>Unit : 2 UI Design, State Management, Navigation</vt:lpstr>
      <vt:lpstr>Introduction to flutter widgets</vt:lpstr>
      <vt:lpstr>Widget Types</vt:lpstr>
      <vt:lpstr>Widget Types</vt:lpstr>
      <vt:lpstr>Stateless Vs Statefull Widgets</vt:lpstr>
      <vt:lpstr>Structure of flutter app </vt:lpstr>
      <vt:lpstr>MaterialApp</vt:lpstr>
      <vt:lpstr>MaterialApp</vt:lpstr>
      <vt:lpstr>PowerPoint Presentation</vt:lpstr>
      <vt:lpstr>Scaffold</vt:lpstr>
      <vt:lpstr>Properties of Scaffold</vt:lpstr>
      <vt:lpstr>PowerPoint Presentation</vt:lpstr>
      <vt:lpstr>Safearea</vt:lpstr>
      <vt:lpstr>Properties of SafeArea</vt:lpstr>
      <vt:lpstr>Without SafeArea</vt:lpstr>
      <vt:lpstr>With SafeArea</vt:lpstr>
      <vt:lpstr>Text Widget</vt:lpstr>
      <vt:lpstr>Text Styling</vt:lpstr>
      <vt:lpstr>TextField Widget</vt:lpstr>
      <vt:lpstr>Properties of TextField</vt:lpstr>
      <vt:lpstr>TextField  </vt:lpstr>
      <vt:lpstr>Properties of TextField</vt:lpstr>
      <vt:lpstr>Row-Column Widget</vt:lpstr>
      <vt:lpstr>Row Widget</vt:lpstr>
      <vt:lpstr>Row Example</vt:lpstr>
      <vt:lpstr>Column Widget</vt:lpstr>
      <vt:lpstr>Column Example</vt:lpstr>
      <vt:lpstr>Properties of Row and Column Widgets</vt:lpstr>
      <vt:lpstr>Stack Widgets</vt:lpstr>
      <vt:lpstr>Properties of Stack</vt:lpstr>
      <vt:lpstr>Expanded Widget</vt:lpstr>
      <vt:lpstr>Properties of Expanded Widgets</vt:lpstr>
      <vt:lpstr>Expanded Widget Example</vt:lpstr>
      <vt:lpstr>Container Widget</vt:lpstr>
      <vt:lpstr>Container Widget</vt:lpstr>
      <vt:lpstr>Card Widget</vt:lpstr>
      <vt:lpstr>Card Widget Example</vt:lpstr>
      <vt:lpstr>Listview Widget</vt:lpstr>
      <vt:lpstr>Listview Widget</vt:lpstr>
      <vt:lpstr>ListView Widget Example</vt:lpstr>
      <vt:lpstr>Listview.builder()</vt:lpstr>
      <vt:lpstr>Button Widgets</vt:lpstr>
      <vt:lpstr>Flat Button</vt:lpstr>
      <vt:lpstr>Raised Button</vt:lpstr>
      <vt:lpstr>Raised Button</vt:lpstr>
      <vt:lpstr>Floating Action Button</vt:lpstr>
      <vt:lpstr>Raised Button</vt:lpstr>
      <vt:lpstr>Icon Button</vt:lpstr>
      <vt:lpstr>Outline Button</vt:lpstr>
      <vt:lpstr>Image Widget</vt:lpstr>
      <vt:lpstr>Display local images in Flutter</vt:lpstr>
      <vt:lpstr>Image Widget</vt:lpstr>
      <vt:lpstr>Display images from the internet</vt:lpstr>
      <vt:lpstr>Navigation and Routing</vt:lpstr>
      <vt:lpstr>Navigation and Routing</vt:lpstr>
      <vt:lpstr>Navigator.push()</vt:lpstr>
      <vt:lpstr>Navigator.pop()</vt:lpstr>
      <vt:lpstr>Navigation Using MaterialPageRoute</vt:lpstr>
      <vt:lpstr>Navigation with Named Routes</vt:lpstr>
      <vt:lpstr>Define the routes</vt:lpstr>
      <vt:lpstr>Navigation with Named Routes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umesh patel</cp:lastModifiedBy>
  <cp:revision>810</cp:revision>
  <dcterms:created xsi:type="dcterms:W3CDTF">2020-05-01T05:09:15Z</dcterms:created>
  <dcterms:modified xsi:type="dcterms:W3CDTF">2023-07-16T04:39:51Z</dcterms:modified>
</cp:coreProperties>
</file>